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8"/>
  </p:notesMasterIdLst>
  <p:sldIdLst>
    <p:sldId id="256" r:id="rId2"/>
    <p:sldId id="291" r:id="rId3"/>
    <p:sldId id="290" r:id="rId4"/>
    <p:sldId id="288" r:id="rId5"/>
    <p:sldId id="289" r:id="rId6"/>
    <p:sldId id="279" r:id="rId7"/>
    <p:sldId id="276" r:id="rId8"/>
    <p:sldId id="280" r:id="rId9"/>
    <p:sldId id="281" r:id="rId10"/>
    <p:sldId id="283" r:id="rId11"/>
    <p:sldId id="282" r:id="rId12"/>
    <p:sldId id="285" r:id="rId13"/>
    <p:sldId id="284" r:id="rId14"/>
    <p:sldId id="286" r:id="rId15"/>
    <p:sldId id="287" r:id="rId16"/>
    <p:sldId id="292" r:id="rId17"/>
  </p:sldIdLst>
  <p:sldSz cx="6858000" cy="5143500"/>
  <p:notesSz cx="6858000" cy="9144000"/>
  <p:embeddedFontLst>
    <p:embeddedFont>
      <p:font typeface="Lato" panose="020F0502020204030203" pitchFamily="34" charset="77"/>
      <p:regular r:id="rId19"/>
      <p:bold r:id="rId20"/>
      <p:italic r:id="rId21"/>
      <p:boldItalic r:id="rId22"/>
    </p:embeddedFont>
    <p:embeddedFont>
      <p:font typeface="Raleway" panose="020B0503030101060003" pitchFamily="34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8BCFF"/>
    <a:srgbClr val="0004FF"/>
    <a:srgbClr val="EB560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90" autoAdjust="0"/>
    <p:restoredTop sz="80748" autoAdjust="0"/>
  </p:normalViewPr>
  <p:slideViewPr>
    <p:cSldViewPr snapToGrid="0">
      <p:cViewPr>
        <p:scale>
          <a:sx n="280" d="100"/>
          <a:sy n="280" d="100"/>
        </p:scale>
        <p:origin x="-232" y="-1304"/>
      </p:cViewPr>
      <p:guideLst>
        <p:guide orient="horz" pos="16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44009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Shape 7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1194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831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1.) https://en.wikipedia.org/wiki/Repetitive_strain_injury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2.) https://en.wikipedia.org/wiki/Repetitive_strain_injury#Treatment</a:t>
            </a:r>
          </a:p>
        </p:txBody>
      </p:sp>
    </p:spTree>
    <p:extLst>
      <p:ext uri="{BB962C8B-B14F-4D97-AF65-F5344CB8AC3E}">
        <p14:creationId xmlns:p14="http://schemas.microsoft.com/office/powerpoint/2010/main" val="268012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For the Numbers: (top-left article at following link) https://www.sciencedirect.com/topics/medicine-and-dentistry/repetitive-strain-injury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076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Shape 5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For the Numbers: (top-left article at following link) https://www.sciencedirect.com/topics/medicine-and-dentistry/repetitive-strain-injury</a:t>
            </a:r>
          </a:p>
        </p:txBody>
      </p:sp>
    </p:spTree>
    <p:extLst>
      <p:ext uri="{BB962C8B-B14F-4D97-AF65-F5344CB8AC3E}">
        <p14:creationId xmlns:p14="http://schemas.microsoft.com/office/powerpoint/2010/main" val="9901720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1160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CA" dirty="0"/>
              <a:t>(top-left article at following link) https://www.sciencedirect.com/topics/medicine-and-dentistry/repetitive-strain-injury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http://www.rsi-therapy.com/statistics.htm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0100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Shape 5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0467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562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Shape 5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Shape 5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710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#slide=id.g1f88252dc4_0_83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#slide=id.g1f88252dc4_0_83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Shape 12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FED179D4-1E88-4B56-A835-4063D3F6E3F5}"/>
              </a:ext>
            </a:extLst>
          </p:cNvPr>
          <p:cNvGrpSpPr/>
          <p:nvPr userDrawn="1"/>
        </p:nvGrpSpPr>
        <p:grpSpPr>
          <a:xfrm>
            <a:off x="0" y="484044"/>
            <a:ext cx="6858000" cy="4659457"/>
            <a:chOff x="0" y="484044"/>
            <a:chExt cx="6858000" cy="4659457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EFB3A75-F52B-448D-9AFB-085D4B3F917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487801"/>
              <a:ext cx="6858000" cy="4655700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3BC6C3E-C049-461B-9BCE-29E0376F3288}"/>
                </a:ext>
              </a:extLst>
            </p:cNvPr>
            <p:cNvSpPr/>
            <p:nvPr userDrawn="1"/>
          </p:nvSpPr>
          <p:spPr>
            <a:xfrm>
              <a:off x="0" y="484044"/>
              <a:ext cx="6858000" cy="465945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Shape 11"/>
          <p:cNvSpPr/>
          <p:nvPr userDrawn="1"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547087" y="1322450"/>
            <a:ext cx="5766075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547220" y="3172900"/>
            <a:ext cx="5766075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239952-2655-4129-8731-6FFF00E40096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19" name="Shape 19"/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6ED5DD7-96EF-4D33-95C1-4EC5AE086BAB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945D74AC-A3F4-445A-854D-61012C4B1AD4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8C5C769E-CFE9-497F-98ED-46F6D367B4E1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Arc 24">
                <a:extLst>
                  <a:ext uri="{FF2B5EF4-FFF2-40B4-BE49-F238E27FC236}">
                    <a16:creationId xmlns:a16="http://schemas.microsoft.com/office/drawing/2014/main" id="{5C15651D-C458-4364-B03C-353F6AF5E138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543713" y="4372551"/>
            <a:ext cx="577305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342900" lvl="0" indent="-171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5" name="Shape 135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36" name="Shape 136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Shape 137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Shape 138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Shape 140"/>
          <p:cNvGrpSpPr/>
          <p:nvPr/>
        </p:nvGrpSpPr>
        <p:grpSpPr>
          <a:xfrm>
            <a:off x="622795" y="4169130"/>
            <a:ext cx="559322" cy="45826"/>
            <a:chOff x="4580561" y="2589004"/>
            <a:chExt cx="1064464" cy="25200"/>
          </a:xfrm>
        </p:grpSpPr>
        <p:sp>
          <p:nvSpPr>
            <p:cNvPr id="141" name="Shape 1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42" name="Shape 1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143" name="Shape 143"/>
          <p:cNvSpPr txBox="1">
            <a:spLocks noGrp="1"/>
          </p:cNvSpPr>
          <p:nvPr>
            <p:ph type="title" hasCustomPrompt="1"/>
          </p:nvPr>
        </p:nvSpPr>
        <p:spPr>
          <a:xfrm>
            <a:off x="547088" y="733950"/>
            <a:ext cx="57663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547088" y="2272888"/>
            <a:ext cx="57663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6" name="Shape 146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47" name="Shape 147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Shape 148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Shape 149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52" name="Shape 152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53" name="Shape 153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Shape 155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Shape 163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164" name="Shape 1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65" name="Shape 1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547088" y="1322450"/>
            <a:ext cx="57663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68" name="Shape 168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69" name="Shape 169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Shape 170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Shape 171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Shape 24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25" name="Shape 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26" name="Shape 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F08A5FD-32E9-42CF-8A2B-2C218CDFE656}"/>
              </a:ext>
            </a:extLst>
          </p:cNvPr>
          <p:cNvGrpSpPr/>
          <p:nvPr userDrawn="1"/>
        </p:nvGrpSpPr>
        <p:grpSpPr>
          <a:xfrm>
            <a:off x="0" y="484044"/>
            <a:ext cx="6858000" cy="4659457"/>
            <a:chOff x="0" y="484044"/>
            <a:chExt cx="6858000" cy="4659457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61E6E99-20C4-4039-95C7-BECFDD11E54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487801"/>
              <a:ext cx="6858000" cy="4655700"/>
            </a:xfrm>
            <a:prstGeom prst="rect">
              <a:avLst/>
            </a:prstGeom>
          </p:spPr>
        </p:pic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22E9BC6-944C-49F3-BBCB-6E68B67934E4}"/>
                </a:ext>
              </a:extLst>
            </p:cNvPr>
            <p:cNvSpPr/>
            <p:nvPr userDrawn="1"/>
          </p:nvSpPr>
          <p:spPr>
            <a:xfrm>
              <a:off x="0" y="484044"/>
              <a:ext cx="6858000" cy="465945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Shape 23"/>
          <p:cNvSpPr/>
          <p:nvPr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547087" y="1322450"/>
            <a:ext cx="5766075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31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547220" y="3172900"/>
            <a:ext cx="5766075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0" name="Shape 30">
            <a:hlinkClick r:id="rId3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31" name="Shape 31">
            <a:hlinkClick r:id="rId3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Shape 32">
            <a:hlinkClick r:id="rId3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Shape 33">
            <a:hlinkClick r:id="rId3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8FB0FE4-370A-4F40-A3AD-6B7E0BEFAE6D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34" name="Shape 19">
              <a:extLst>
                <a:ext uri="{FF2B5EF4-FFF2-40B4-BE49-F238E27FC236}">
                  <a16:creationId xmlns:a16="http://schemas.microsoft.com/office/drawing/2014/main" id="{75AE55EA-EBBE-45E6-9105-51EA13ECF547}"/>
                </a:ext>
              </a:extLst>
            </p:cNvPr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0AF6B4F-2888-4E6A-B770-D2C541949184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DE7FEBF7-42BE-4112-8A69-84241397217B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18FC9DEC-DF28-4A9A-AA79-2F4669DBB7FB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53310C73-C18F-47D8-9649-D6BA2DF3C482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Shape 35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36" name="Shape 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37" name="Shape 3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547088" y="1322450"/>
            <a:ext cx="57663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0" name="Shape 40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41" name="Shape 41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Shape 42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Shape 43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46" name="Shape 46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47" name="Shape 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8" name="Shape 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547088" y="1318650"/>
            <a:ext cx="5766525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547088" y="2078875"/>
            <a:ext cx="5766525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2" name="Shape 52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53" name="Shape 53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Shape 54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Shape 55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F82920-99F4-4636-847E-40E699E8519F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14" name="Shape 19">
              <a:extLst>
                <a:ext uri="{FF2B5EF4-FFF2-40B4-BE49-F238E27FC236}">
                  <a16:creationId xmlns:a16="http://schemas.microsoft.com/office/drawing/2014/main" id="{7C28EDFD-C75A-447B-A702-30DD92FEC7EC}"/>
                </a:ext>
              </a:extLst>
            </p:cNvPr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59AF146-BB20-4EB2-B02E-4E24BE97F7F6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C74F6721-E767-48BE-B065-F40A83BCAAC7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2DCE7731-DECE-46C5-9F07-28B016A8F97A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Arc 17">
                <a:extLst>
                  <a:ext uri="{FF2B5EF4-FFF2-40B4-BE49-F238E27FC236}">
                    <a16:creationId xmlns:a16="http://schemas.microsoft.com/office/drawing/2014/main" id="{4EE9363A-275D-4B50-A341-1216A50B881B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75" name="Shape 75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76" name="Shape 7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547088" y="1318650"/>
            <a:ext cx="5766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546994" y="2078875"/>
            <a:ext cx="2830725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2"/>
          </p:nvPr>
        </p:nvSpPr>
        <p:spPr>
          <a:xfrm>
            <a:off x="3482704" y="2078875"/>
            <a:ext cx="2830725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2" name="Shape 82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83" name="Shape 83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Shape 84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Shape 85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2EA841-DF73-4EDE-83C2-F3242D442D11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15" name="Shape 19">
              <a:extLst>
                <a:ext uri="{FF2B5EF4-FFF2-40B4-BE49-F238E27FC236}">
                  <a16:creationId xmlns:a16="http://schemas.microsoft.com/office/drawing/2014/main" id="{0785E6AF-72C3-4207-9C50-25292109C5E3}"/>
                </a:ext>
              </a:extLst>
            </p:cNvPr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9479049-7A94-4890-9969-48A482E85EC7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B03B65A7-D817-4FDA-BD2E-092DEF3B6251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8D1C65DE-A2CB-4AB7-96C6-0C1E7D219FBB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DB3CF13D-6AD1-45D1-A026-2D58BBFED2E6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88" name="Shape 88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89" name="Shape 8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90" name="Shape 9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547088" y="1318650"/>
            <a:ext cx="5766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3" name="Shape 93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94" name="Shape 94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Shape 95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Shape 96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9BEC2A8-3890-45A4-AE2B-CE2C9DB85F86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13" name="Shape 19">
              <a:extLst>
                <a:ext uri="{FF2B5EF4-FFF2-40B4-BE49-F238E27FC236}">
                  <a16:creationId xmlns:a16="http://schemas.microsoft.com/office/drawing/2014/main" id="{EB73B129-85DF-4C5C-9B36-A27BCBE4A7AC}"/>
                </a:ext>
              </a:extLst>
            </p:cNvPr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BB6ADE2-10DF-4129-99BE-9E7C18FFFEBD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D2D7E255-942D-473C-AC6C-9E1212DF0203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870D761-6521-4E92-91F9-9ED751FAEF6E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Arc 16">
                <a:extLst>
                  <a:ext uri="{FF2B5EF4-FFF2-40B4-BE49-F238E27FC236}">
                    <a16:creationId xmlns:a16="http://schemas.microsoft.com/office/drawing/2014/main" id="{4E8D0BC6-916E-4060-9E76-BEAFD699D8B5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0" y="0"/>
            <a:ext cx="6858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99" name="Shape 99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100" name="Shape 10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01" name="Shape 10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547501" y="1318650"/>
            <a:ext cx="2475675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540920" y="2781725"/>
            <a:ext cx="2475675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5" name="Shape 105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06" name="Shape 106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Shape 107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Shape 108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E1FF04B-BF6F-413C-9DB2-AF7349E957ED}"/>
              </a:ext>
            </a:extLst>
          </p:cNvPr>
          <p:cNvGrpSpPr/>
          <p:nvPr userDrawn="1"/>
        </p:nvGrpSpPr>
        <p:grpSpPr>
          <a:xfrm>
            <a:off x="146405" y="2191"/>
            <a:ext cx="1944766" cy="421080"/>
            <a:chOff x="146405" y="2191"/>
            <a:chExt cx="1944766" cy="421080"/>
          </a:xfrm>
        </p:grpSpPr>
        <p:sp>
          <p:nvSpPr>
            <p:cNvPr id="14" name="Shape 19">
              <a:extLst>
                <a:ext uri="{FF2B5EF4-FFF2-40B4-BE49-F238E27FC236}">
                  <a16:creationId xmlns:a16="http://schemas.microsoft.com/office/drawing/2014/main" id="{5615C740-9FBA-4420-B7B7-18850E39470E}"/>
                </a:ext>
              </a:extLst>
            </p:cNvPr>
            <p:cNvSpPr txBox="1"/>
            <p:nvPr/>
          </p:nvSpPr>
          <p:spPr>
            <a:xfrm>
              <a:off x="515721" y="101371"/>
              <a:ext cx="1575450" cy="32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 b="1" dirty="0" err="1">
                  <a:solidFill>
                    <a:schemeClr val="tx1"/>
                  </a:solidFill>
                  <a:latin typeface="Raleway"/>
                  <a:ea typeface="Raleway"/>
                  <a:cs typeface="Raleway"/>
                  <a:sym typeface="Raleway"/>
                </a:rPr>
                <a:t>AccuTrack</a:t>
              </a:r>
              <a:endParaRPr sz="1000" b="1" dirty="0">
                <a:solidFill>
                  <a:schemeClr val="tx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F13623C-082A-4150-B9E5-780343960501}"/>
                </a:ext>
              </a:extLst>
            </p:cNvPr>
            <p:cNvGrpSpPr/>
            <p:nvPr userDrawn="1"/>
          </p:nvGrpSpPr>
          <p:grpSpPr>
            <a:xfrm>
              <a:off x="146405" y="2191"/>
              <a:ext cx="299858" cy="348602"/>
              <a:chOff x="5788342" y="645548"/>
              <a:chExt cx="1684569" cy="1958407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9EF7872-C4D1-4145-AA02-046CA6056F27}"/>
                  </a:ext>
                </a:extLst>
              </p:cNvPr>
              <p:cNvCxnSpPr>
                <a:cxnSpLocks/>
              </p:cNvCxnSpPr>
              <p:nvPr/>
            </p:nvCxnSpPr>
            <p:spPr>
              <a:xfrm rot="894648">
                <a:off x="6480753" y="1679044"/>
                <a:ext cx="992158" cy="869935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oval"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21DDD0AD-07EC-4E30-A291-5B71649B1C3F}"/>
                  </a:ext>
                </a:extLst>
              </p:cNvPr>
              <p:cNvCxnSpPr>
                <a:cxnSpLocks/>
              </p:cNvCxnSpPr>
              <p:nvPr/>
            </p:nvCxnSpPr>
            <p:spPr>
              <a:xfrm rot="5029701">
                <a:off x="5733512" y="1672134"/>
                <a:ext cx="994050" cy="869592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w="sm" len="sm"/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Arc 17">
                <a:extLst>
                  <a:ext uri="{FF2B5EF4-FFF2-40B4-BE49-F238E27FC236}">
                    <a16:creationId xmlns:a16="http://schemas.microsoft.com/office/drawing/2014/main" id="{E95FBA75-ED2E-4D73-9717-36D2B63A6D64}"/>
                  </a:ext>
                </a:extLst>
              </p:cNvPr>
              <p:cNvSpPr/>
              <p:nvPr/>
            </p:nvSpPr>
            <p:spPr>
              <a:xfrm rot="9407513">
                <a:off x="5788342" y="645548"/>
                <a:ext cx="1613132" cy="1613132"/>
              </a:xfrm>
              <a:prstGeom prst="arc">
                <a:avLst>
                  <a:gd name="adj1" fmla="val 15754993"/>
                  <a:gd name="adj2" fmla="val 19406217"/>
                </a:avLst>
              </a:prstGeom>
              <a:ln w="12700">
                <a:solidFill>
                  <a:schemeClr val="tx1"/>
                </a:solidFill>
                <a:headEnd type="oval" w="sm" len="sm"/>
                <a:tail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Shape 110"/>
          <p:cNvGrpSpPr/>
          <p:nvPr/>
        </p:nvGrpSpPr>
        <p:grpSpPr>
          <a:xfrm>
            <a:off x="622795" y="4169130"/>
            <a:ext cx="559322" cy="45826"/>
            <a:chOff x="4580561" y="2589004"/>
            <a:chExt cx="1064464" cy="25200"/>
          </a:xfrm>
        </p:grpSpPr>
        <p:sp>
          <p:nvSpPr>
            <p:cNvPr id="111" name="Shape 1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12" name="Shape 1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547088" y="864300"/>
            <a:ext cx="52659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2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5" name="Shape 115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16" name="Shape 116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Shape 117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Shape 118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0" y="0"/>
            <a:ext cx="3429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121" name="Shape 121"/>
          <p:cNvGrpSpPr/>
          <p:nvPr/>
        </p:nvGrpSpPr>
        <p:grpSpPr>
          <a:xfrm>
            <a:off x="622795" y="1191256"/>
            <a:ext cx="559322" cy="45826"/>
            <a:chOff x="4580561" y="2589004"/>
            <a:chExt cx="1064464" cy="25200"/>
          </a:xfrm>
        </p:grpSpPr>
        <p:sp>
          <p:nvSpPr>
            <p:cNvPr id="122" name="Shape 1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123" name="Shape 1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547501" y="1318650"/>
            <a:ext cx="2475675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195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ubTitle" idx="1"/>
          </p:nvPr>
        </p:nvSpPr>
        <p:spPr>
          <a:xfrm>
            <a:off x="543713" y="3161525"/>
            <a:ext cx="2475675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200"/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body" idx="2"/>
          </p:nvPr>
        </p:nvSpPr>
        <p:spPr>
          <a:xfrm>
            <a:off x="3880669" y="1352625"/>
            <a:ext cx="25308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342900" lvl="0" indent="-233363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685800" lvl="1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2pPr>
            <a:lvl3pPr marL="1028700" lvl="2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3pPr>
            <a:lvl4pPr marL="1371600" lvl="3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4pPr>
            <a:lvl5pPr marL="1714500" lvl="4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5pPr>
            <a:lvl6pPr marL="2057400" lvl="5" indent="-223838">
              <a:spcBef>
                <a:spcPts val="1200"/>
              </a:spcBef>
              <a:spcAft>
                <a:spcPts val="0"/>
              </a:spcAft>
              <a:buSzPts val="1100"/>
              <a:buChar char="■"/>
              <a:defRPr/>
            </a:lvl6pPr>
            <a:lvl7pPr marL="2400300" lvl="6" indent="-223838">
              <a:spcBef>
                <a:spcPts val="1200"/>
              </a:spcBef>
              <a:spcAft>
                <a:spcPts val="0"/>
              </a:spcAft>
              <a:buSzPts val="1100"/>
              <a:buChar char="●"/>
              <a:defRPr/>
            </a:lvl7pPr>
            <a:lvl8pPr marL="2743200" lvl="7" indent="-223838">
              <a:spcBef>
                <a:spcPts val="1200"/>
              </a:spcBef>
              <a:spcAft>
                <a:spcPts val="0"/>
              </a:spcAft>
              <a:buSzPts val="1100"/>
              <a:buChar char="○"/>
              <a:defRPr/>
            </a:lvl8pPr>
            <a:lvl9pPr marL="3086100" lvl="8" indent="-223838">
              <a:spcBef>
                <a:spcPts val="1200"/>
              </a:spcBef>
              <a:spcAft>
                <a:spcPts val="12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28" name="Shape 128">
            <a:hlinkClick r:id="rId2"/>
          </p:cNvPr>
          <p:cNvSpPr/>
          <p:nvPr/>
        </p:nvSpPr>
        <p:spPr>
          <a:xfrm>
            <a:off x="6210338" y="0"/>
            <a:ext cx="64755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cxnSp>
        <p:nvCxnSpPr>
          <p:cNvPr id="129" name="Shape 129">
            <a:hlinkClick r:id="rId2"/>
          </p:cNvPr>
          <p:cNvCxnSpPr/>
          <p:nvPr/>
        </p:nvCxnSpPr>
        <p:spPr>
          <a:xfrm>
            <a:off x="6449114" y="216350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Shape 130">
            <a:hlinkClick r:id="rId2"/>
          </p:cNvPr>
          <p:cNvCxnSpPr/>
          <p:nvPr/>
        </p:nvCxnSpPr>
        <p:spPr>
          <a:xfrm>
            <a:off x="6449114" y="250138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Shape 131">
            <a:hlinkClick r:id="rId2"/>
          </p:cNvPr>
          <p:cNvCxnSpPr/>
          <p:nvPr/>
        </p:nvCxnSpPr>
        <p:spPr>
          <a:xfrm>
            <a:off x="6449114" y="283925"/>
            <a:ext cx="162225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3775" y="445025"/>
            <a:ext cx="639045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33775" y="1152475"/>
            <a:ext cx="639045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402227" y="4749851"/>
            <a:ext cx="411525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75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3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Relationship Id="rId9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microsoft.com/office/2007/relationships/hdphoto" Target="../media/hdphoto17.wdp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19.wdp"/><Relationship Id="rId3" Type="http://schemas.openxmlformats.org/officeDocument/2006/relationships/image" Target="../media/image25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microsoft.com/office/2007/relationships/hdphoto" Target="../media/hdphoto18.wdp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5.wdp"/><Relationship Id="rId7" Type="http://schemas.microsoft.com/office/2007/relationships/hdphoto" Target="../media/hdphoto7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6.wdp"/><Relationship Id="rId4" Type="http://schemas.openxmlformats.org/officeDocument/2006/relationships/image" Target="../media/image6.png"/><Relationship Id="rId9" Type="http://schemas.microsoft.com/office/2007/relationships/hdphoto" Target="../media/hdphoto8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0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12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7" Type="http://schemas.microsoft.com/office/2007/relationships/hdphoto" Target="../media/hdphoto15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microsoft.com/office/2007/relationships/hdphoto" Target="../media/hdphoto14.wdp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microsoft.com/office/2007/relationships/hdphoto" Target="../media/hdphoto1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ctrTitle"/>
          </p:nvPr>
        </p:nvSpPr>
        <p:spPr>
          <a:xfrm>
            <a:off x="547088" y="1634775"/>
            <a:ext cx="4230652" cy="12485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GB" sz="3600" dirty="0">
                <a:solidFill>
                  <a:srgbClr val="000000"/>
                </a:solidFill>
              </a:rPr>
              <a:t>REPETITIVE STRAIN INJURIES</a:t>
            </a:r>
            <a:endParaRPr lang="en-GB" dirty="0"/>
          </a:p>
        </p:txBody>
      </p:sp>
      <p:sp>
        <p:nvSpPr>
          <p:cNvPr id="177" name="Shape 177"/>
          <p:cNvSpPr txBox="1">
            <a:spLocks noGrp="1"/>
          </p:cNvSpPr>
          <p:nvPr>
            <p:ph type="subTitle" idx="1"/>
          </p:nvPr>
        </p:nvSpPr>
        <p:spPr>
          <a:xfrm>
            <a:off x="547172" y="2823062"/>
            <a:ext cx="3668175" cy="4059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/>
            <a:r>
              <a:rPr lang="en-GB" sz="1400" b="1" dirty="0"/>
              <a:t>PRABAL GUPTA</a:t>
            </a:r>
          </a:p>
          <a:p>
            <a:pPr marL="0" indent="0"/>
            <a:r>
              <a:rPr lang="en-GB" sz="1400" b="1" dirty="0"/>
              <a:t>DANIEL WEISBERG</a:t>
            </a:r>
            <a:br>
              <a:rPr lang="en-GB" sz="1400" b="1" dirty="0"/>
            </a:br>
            <a:r>
              <a:rPr lang="en-GB" sz="1400" b="1" dirty="0"/>
              <a:t>ANURAG JOSHI</a:t>
            </a:r>
            <a:endParaRPr sz="1400" b="1" dirty="0"/>
          </a:p>
        </p:txBody>
      </p:sp>
      <p:pic>
        <p:nvPicPr>
          <p:cNvPr id="4" name="Picture 3" descr="A person walking on the floor&#10;&#10;Description automatically generated">
            <a:extLst>
              <a:ext uri="{FF2B5EF4-FFF2-40B4-BE49-F238E27FC236}">
                <a16:creationId xmlns:a16="http://schemas.microsoft.com/office/drawing/2014/main" id="{1824ECE9-55F0-3D4D-AAEF-874767BBDA4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19760"/>
            <a:ext cx="6858000" cy="450397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2E2DC0E-8C30-444B-98C6-DFC48752F4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290713" y="1928660"/>
            <a:ext cx="6858000" cy="42862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A85918-A2CC-F046-BCCD-D88F7CD1872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53526" y="1375192"/>
            <a:ext cx="6858000" cy="45801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16BD25-66C6-D441-B292-487DF6A57E7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Blur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7073"/>
          <a:stretch/>
        </p:blipFill>
        <p:spPr>
          <a:xfrm>
            <a:off x="2283644" y="1375192"/>
            <a:ext cx="6858000" cy="37981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98">
            <a:extLst>
              <a:ext uri="{FF2B5EF4-FFF2-40B4-BE49-F238E27FC236}">
                <a16:creationId xmlns:a16="http://schemas.microsoft.com/office/drawing/2014/main" id="{7236A35E-F1DE-41E1-9D79-208B54409D38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STAKEHOLDERS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E249E29-91B8-4411-B63F-256B8A1EF7B9}"/>
              </a:ext>
            </a:extLst>
          </p:cNvPr>
          <p:cNvGrpSpPr/>
          <p:nvPr/>
        </p:nvGrpSpPr>
        <p:grpSpPr>
          <a:xfrm>
            <a:off x="904303" y="1587326"/>
            <a:ext cx="1966744" cy="1185079"/>
            <a:chOff x="424153" y="1858616"/>
            <a:chExt cx="1966744" cy="1185079"/>
          </a:xfrm>
        </p:grpSpPr>
        <p:sp>
          <p:nvSpPr>
            <p:cNvPr id="29" name="Shape 590">
              <a:extLst>
                <a:ext uri="{FF2B5EF4-FFF2-40B4-BE49-F238E27FC236}">
                  <a16:creationId xmlns:a16="http://schemas.microsoft.com/office/drawing/2014/main" id="{81099205-9D8B-40EC-9266-86E6141FF1D8}"/>
                </a:ext>
              </a:extLst>
            </p:cNvPr>
            <p:cNvSpPr txBox="1"/>
            <p:nvPr/>
          </p:nvSpPr>
          <p:spPr>
            <a:xfrm>
              <a:off x="542175" y="1858616"/>
              <a:ext cx="1730700" cy="715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1</a:t>
              </a:r>
              <a:r>
                <a:rPr lang="en-GB" sz="3600" b="1" baseline="30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st</a:t>
              </a:r>
            </a:p>
          </p:txBody>
        </p:sp>
        <p:sp>
          <p:nvSpPr>
            <p:cNvPr id="30" name="Shape 591">
              <a:extLst>
                <a:ext uri="{FF2B5EF4-FFF2-40B4-BE49-F238E27FC236}">
                  <a16:creationId xmlns:a16="http://schemas.microsoft.com/office/drawing/2014/main" id="{2EFC5FB9-790F-4DB0-A2AC-146AAAE46A62}"/>
                </a:ext>
              </a:extLst>
            </p:cNvPr>
            <p:cNvSpPr txBox="1"/>
            <p:nvPr/>
          </p:nvSpPr>
          <p:spPr>
            <a:xfrm>
              <a:off x="424153" y="2486370"/>
              <a:ext cx="1966744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CAUSE OF LONG-TERM PAIN WORLDWIDE</a:t>
              </a:r>
              <a:endParaRPr sz="12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1" name="Shape 592">
            <a:extLst>
              <a:ext uri="{FF2B5EF4-FFF2-40B4-BE49-F238E27FC236}">
                <a16:creationId xmlns:a16="http://schemas.microsoft.com/office/drawing/2014/main" id="{721C36BE-CDD8-4BD8-A095-7D0835A8A0E6}"/>
              </a:ext>
            </a:extLst>
          </p:cNvPr>
          <p:cNvCxnSpPr/>
          <p:nvPr/>
        </p:nvCxnSpPr>
        <p:spPr>
          <a:xfrm>
            <a:off x="3396631" y="1473461"/>
            <a:ext cx="0" cy="137407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A1E4C04-B891-4EA7-B085-C0EAE419F3BC}"/>
              </a:ext>
            </a:extLst>
          </p:cNvPr>
          <p:cNvGrpSpPr/>
          <p:nvPr/>
        </p:nvGrpSpPr>
        <p:grpSpPr>
          <a:xfrm>
            <a:off x="3914987" y="1567958"/>
            <a:ext cx="1981200" cy="1185079"/>
            <a:chOff x="2438400" y="1858616"/>
            <a:chExt cx="1981200" cy="1185079"/>
          </a:xfrm>
        </p:grpSpPr>
        <p:sp>
          <p:nvSpPr>
            <p:cNvPr id="33" name="Shape 594">
              <a:extLst>
                <a:ext uri="{FF2B5EF4-FFF2-40B4-BE49-F238E27FC236}">
                  <a16:creationId xmlns:a16="http://schemas.microsoft.com/office/drawing/2014/main" id="{B122CA56-34EB-4D9A-A9C6-C7B8BF781C67}"/>
                </a:ext>
              </a:extLst>
            </p:cNvPr>
            <p:cNvSpPr txBox="1"/>
            <p:nvPr/>
          </p:nvSpPr>
          <p:spPr>
            <a:xfrm>
              <a:off x="2563650" y="1858616"/>
              <a:ext cx="1730700" cy="715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34%</a:t>
              </a:r>
              <a:endParaRPr sz="3600" b="1" baseline="30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" name="Shape 595">
              <a:extLst>
                <a:ext uri="{FF2B5EF4-FFF2-40B4-BE49-F238E27FC236}">
                  <a16:creationId xmlns:a16="http://schemas.microsoft.com/office/drawing/2014/main" id="{90254442-AEE3-48E9-A4CB-94904F71D824}"/>
                </a:ext>
              </a:extLst>
            </p:cNvPr>
            <p:cNvSpPr txBox="1"/>
            <p:nvPr/>
          </p:nvSpPr>
          <p:spPr>
            <a:xfrm>
              <a:off x="2438400" y="2486370"/>
              <a:ext cx="1981200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sym typeface="Lato"/>
                </a:rPr>
                <a:t>OF LOST-WORKDAY INJURIES ARE RSIs</a:t>
              </a:r>
              <a:endParaRPr sz="1200" b="1" dirty="0">
                <a:solidFill>
                  <a:schemeClr val="accent1"/>
                </a:solidFill>
                <a:latin typeface="Lato"/>
                <a:sym typeface="Lato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8F97D77-4897-4B0E-9CF1-6FBEE694AB97}"/>
              </a:ext>
            </a:extLst>
          </p:cNvPr>
          <p:cNvGrpSpPr/>
          <p:nvPr/>
        </p:nvGrpSpPr>
        <p:grpSpPr>
          <a:xfrm>
            <a:off x="803126" y="3339926"/>
            <a:ext cx="2169098" cy="1185079"/>
            <a:chOff x="322976" y="1858616"/>
            <a:chExt cx="2169098" cy="1185079"/>
          </a:xfrm>
        </p:grpSpPr>
        <p:sp>
          <p:nvSpPr>
            <p:cNvPr id="39" name="Shape 590">
              <a:extLst>
                <a:ext uri="{FF2B5EF4-FFF2-40B4-BE49-F238E27FC236}">
                  <a16:creationId xmlns:a16="http://schemas.microsoft.com/office/drawing/2014/main" id="{3185B036-2374-4A19-B035-F6DFF6932A4F}"/>
                </a:ext>
              </a:extLst>
            </p:cNvPr>
            <p:cNvSpPr txBox="1"/>
            <p:nvPr/>
          </p:nvSpPr>
          <p:spPr>
            <a:xfrm>
              <a:off x="542175" y="1858616"/>
              <a:ext cx="1730700" cy="715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23</a:t>
              </a:r>
              <a:endParaRPr lang="en-GB" sz="3600" b="1" baseline="30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0" name="Shape 591">
              <a:extLst>
                <a:ext uri="{FF2B5EF4-FFF2-40B4-BE49-F238E27FC236}">
                  <a16:creationId xmlns:a16="http://schemas.microsoft.com/office/drawing/2014/main" id="{29771B33-6B66-4916-9BC0-40C326C146D2}"/>
                </a:ext>
              </a:extLst>
            </p:cNvPr>
            <p:cNvSpPr txBox="1"/>
            <p:nvPr/>
          </p:nvSpPr>
          <p:spPr>
            <a:xfrm>
              <a:off x="322976" y="2486370"/>
              <a:ext cx="2169098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DAYS AWAY FROM WORK (MEDIAN) PER INJURY</a:t>
              </a:r>
              <a:endParaRPr sz="12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B6C0472-F1F5-456C-8C52-DAC542224870}"/>
              </a:ext>
            </a:extLst>
          </p:cNvPr>
          <p:cNvGrpSpPr/>
          <p:nvPr/>
        </p:nvGrpSpPr>
        <p:grpSpPr>
          <a:xfrm>
            <a:off x="3914987" y="3548652"/>
            <a:ext cx="1981200" cy="962011"/>
            <a:chOff x="2438400" y="2081684"/>
            <a:chExt cx="1981200" cy="962011"/>
          </a:xfrm>
        </p:grpSpPr>
        <p:sp>
          <p:nvSpPr>
            <p:cNvPr id="46" name="Shape 594">
              <a:extLst>
                <a:ext uri="{FF2B5EF4-FFF2-40B4-BE49-F238E27FC236}">
                  <a16:creationId xmlns:a16="http://schemas.microsoft.com/office/drawing/2014/main" id="{12E0388E-8946-4746-BE04-100D9E76E4FD}"/>
                </a:ext>
              </a:extLst>
            </p:cNvPr>
            <p:cNvSpPr txBox="1"/>
            <p:nvPr/>
          </p:nvSpPr>
          <p:spPr>
            <a:xfrm>
              <a:off x="2563650" y="2081684"/>
              <a:ext cx="1730700" cy="26981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baseline="30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$80 Billion</a:t>
              </a:r>
              <a:endParaRPr sz="3600" b="1" baseline="30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47" name="Shape 595">
              <a:extLst>
                <a:ext uri="{FF2B5EF4-FFF2-40B4-BE49-F238E27FC236}">
                  <a16:creationId xmlns:a16="http://schemas.microsoft.com/office/drawing/2014/main" id="{6D6FB88C-8EFA-40A1-8052-8B55227F6E4D}"/>
                </a:ext>
              </a:extLst>
            </p:cNvPr>
            <p:cNvSpPr txBox="1"/>
            <p:nvPr/>
          </p:nvSpPr>
          <p:spPr>
            <a:xfrm>
              <a:off x="2438400" y="2486370"/>
              <a:ext cx="1981200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sym typeface="Lato"/>
                </a:rPr>
                <a:t>ANNUAL COST OF RSIs IN THE UNITED STATES</a:t>
              </a:r>
              <a:endParaRPr sz="1200" b="1" dirty="0">
                <a:solidFill>
                  <a:schemeClr val="accent1"/>
                </a:solidFill>
                <a:latin typeface="Lato"/>
                <a:sym typeface="Lato"/>
              </a:endParaRPr>
            </a:p>
          </p:txBody>
        </p:sp>
      </p:grpSp>
      <p:cxnSp>
        <p:nvCxnSpPr>
          <p:cNvPr id="48" name="Shape 592">
            <a:extLst>
              <a:ext uri="{FF2B5EF4-FFF2-40B4-BE49-F238E27FC236}">
                <a16:creationId xmlns:a16="http://schemas.microsoft.com/office/drawing/2014/main" id="{D92BF01B-AFFA-4185-9773-818592E10A1A}"/>
              </a:ext>
            </a:extLst>
          </p:cNvPr>
          <p:cNvCxnSpPr/>
          <p:nvPr/>
        </p:nvCxnSpPr>
        <p:spPr>
          <a:xfrm>
            <a:off x="3396631" y="3266300"/>
            <a:ext cx="0" cy="137407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25520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17C471B-63E1-4315-9026-DA5FB7632C2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79110" y="479873"/>
            <a:ext cx="1478883" cy="24580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2228163-8A88-43E4-86CF-8A501B32963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2414" y="2994497"/>
            <a:ext cx="3185580" cy="2149003"/>
          </a:xfrm>
          <a:prstGeom prst="rect">
            <a:avLst/>
          </a:prstGeom>
        </p:spPr>
      </p:pic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807744" y="2109185"/>
            <a:ext cx="3073694" cy="6392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GB" sz="1600" b="1" dirty="0">
                <a:solidFill>
                  <a:schemeClr val="tx1"/>
                </a:solidFill>
              </a:rPr>
              <a:t>CUSTOMERS</a:t>
            </a:r>
            <a:r>
              <a:rPr lang="en-GB" sz="1600" dirty="0"/>
              <a:t> OF</a:t>
            </a:r>
            <a:br>
              <a:rPr lang="en-GB" sz="1600" dirty="0"/>
            </a:br>
            <a:r>
              <a:rPr lang="en-GB" sz="1600" dirty="0"/>
              <a:t>BLUE-COLLAR SERVICES</a:t>
            </a:r>
            <a:br>
              <a:rPr lang="en-GB" sz="1600" dirty="0"/>
            </a:br>
            <a:endParaRPr sz="1600" dirty="0"/>
          </a:p>
        </p:txBody>
      </p:sp>
      <p:sp>
        <p:nvSpPr>
          <p:cNvPr id="12" name="Shape 198">
            <a:extLst>
              <a:ext uri="{FF2B5EF4-FFF2-40B4-BE49-F238E27FC236}">
                <a16:creationId xmlns:a16="http://schemas.microsoft.com/office/drawing/2014/main" id="{7236A35E-F1DE-41E1-9D79-208B54409D38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STAKEHOLDERS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A7BF97-14E5-4AB7-8C3F-1622A02D3144}"/>
              </a:ext>
            </a:extLst>
          </p:cNvPr>
          <p:cNvSpPr/>
          <p:nvPr/>
        </p:nvSpPr>
        <p:spPr>
          <a:xfrm>
            <a:off x="321131" y="2109185"/>
            <a:ext cx="460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  </a:t>
            </a:r>
            <a:r>
              <a:rPr lang="en-GB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lang="en-US" sz="3600" b="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2BEDDD5-C12D-4A70-B06E-7E6D782C5894}"/>
              </a:ext>
            </a:extLst>
          </p:cNvPr>
          <p:cNvSpPr/>
          <p:nvPr/>
        </p:nvSpPr>
        <p:spPr>
          <a:xfrm>
            <a:off x="321131" y="2867431"/>
            <a:ext cx="460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  </a:t>
            </a:r>
            <a:r>
              <a:rPr lang="en-GB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lang="en-US" sz="3600" b="1" dirty="0"/>
          </a:p>
        </p:txBody>
      </p:sp>
      <p:sp>
        <p:nvSpPr>
          <p:cNvPr id="14" name="Shape 198">
            <a:extLst>
              <a:ext uri="{FF2B5EF4-FFF2-40B4-BE49-F238E27FC236}">
                <a16:creationId xmlns:a16="http://schemas.microsoft.com/office/drawing/2014/main" id="{0F29D842-E08D-4B33-A4BA-21E0932ECFB4}"/>
              </a:ext>
            </a:extLst>
          </p:cNvPr>
          <p:cNvSpPr txBox="1">
            <a:spLocks/>
          </p:cNvSpPr>
          <p:nvPr/>
        </p:nvSpPr>
        <p:spPr>
          <a:xfrm>
            <a:off x="547088" y="1666184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rgbClr val="EB5600"/>
                </a:solidFill>
                <a:latin typeface="Lato"/>
                <a:sym typeface="Lato"/>
              </a:rPr>
              <a:t>INDIRECT</a:t>
            </a:r>
            <a:endParaRPr lang="en-US" sz="1800" b="0" dirty="0">
              <a:solidFill>
                <a:srgbClr val="EB5600"/>
              </a:solidFill>
              <a:latin typeface="Lato"/>
              <a:sym typeface="La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2F4179-8B8F-4CA3-9E60-856310EEC7C8}"/>
              </a:ext>
            </a:extLst>
          </p:cNvPr>
          <p:cNvSpPr/>
          <p:nvPr/>
        </p:nvSpPr>
        <p:spPr>
          <a:xfrm>
            <a:off x="321131" y="3584744"/>
            <a:ext cx="460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  </a:t>
            </a:r>
            <a:r>
              <a:rPr lang="en-GB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lang="en-US" sz="3600" b="1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AD94B4-24E6-45A9-9434-83EF07517014}"/>
              </a:ext>
            </a:extLst>
          </p:cNvPr>
          <p:cNvSpPr/>
          <p:nvPr/>
        </p:nvSpPr>
        <p:spPr>
          <a:xfrm>
            <a:off x="792401" y="2896827"/>
            <a:ext cx="291184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tx1"/>
                </a:solidFill>
                <a:latin typeface="Lato" panose="020B0604020202020204" charset="0"/>
              </a:rPr>
              <a:t>HEALTHCARE </a:t>
            </a:r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INFRASTRUCTURE</a:t>
            </a:r>
            <a:endParaRPr lang="en-US" sz="1600" dirty="0">
              <a:solidFill>
                <a:srgbClr val="595959"/>
              </a:solidFill>
              <a:latin typeface="Lato" panose="020B060402020202020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ED528FF-5A2A-4A6D-9A74-D677063783A9}"/>
              </a:ext>
            </a:extLst>
          </p:cNvPr>
          <p:cNvSpPr/>
          <p:nvPr/>
        </p:nvSpPr>
        <p:spPr>
          <a:xfrm>
            <a:off x="792401" y="3622236"/>
            <a:ext cx="270017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>
                <a:solidFill>
                  <a:schemeClr val="tx1"/>
                </a:solidFill>
                <a:latin typeface="Lato" panose="020B0604020202020204" charset="0"/>
              </a:rPr>
              <a:t>INSURANCE </a:t>
            </a:r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COMPANIES</a:t>
            </a:r>
            <a:endParaRPr lang="en-US" sz="1600" dirty="0">
              <a:solidFill>
                <a:srgbClr val="595959"/>
              </a:solidFill>
              <a:latin typeface="Lato" panose="020B060402020202020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968181B-B318-40D3-87BE-FC37FD411ED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2414" y="479873"/>
            <a:ext cx="1655064" cy="245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88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/>
        </p:nvSpPr>
        <p:spPr>
          <a:xfrm>
            <a:off x="403154" y="1559560"/>
            <a:ext cx="385388" cy="385388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GB" b="1">
                <a:solidFill>
                  <a:srgbClr val="FFFFFF"/>
                </a:solidFill>
                <a:latin typeface="Lato" panose="020B0604020202020204" charset="0"/>
              </a:rPr>
              <a:t>1</a:t>
            </a:r>
            <a:endParaRPr b="1">
              <a:solidFill>
                <a:srgbClr val="FFFFFF"/>
              </a:solidFill>
              <a:latin typeface="Lato" panose="020B0604020202020204" charset="0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403154" y="3083793"/>
            <a:ext cx="385388" cy="385388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GB" b="1">
                <a:solidFill>
                  <a:srgbClr val="FFFFFF"/>
                </a:solidFill>
                <a:latin typeface="Lato" panose="020B0604020202020204" charset="0"/>
              </a:rPr>
              <a:t>2</a:t>
            </a:r>
            <a:endParaRPr b="1">
              <a:solidFill>
                <a:srgbClr val="FFFFFF"/>
              </a:solidFill>
              <a:latin typeface="Lato" panose="020B0604020202020204" charset="0"/>
            </a:endParaRPr>
          </a:p>
        </p:txBody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913930" y="3066289"/>
            <a:ext cx="2889899" cy="3944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GB" sz="1800" b="1" dirty="0">
                <a:solidFill>
                  <a:schemeClr val="tx1"/>
                </a:solidFill>
              </a:rPr>
              <a:t>AUTOMATED METHODS</a:t>
            </a:r>
            <a:endParaRPr sz="1800" b="1" dirty="0">
              <a:solidFill>
                <a:schemeClr val="tx1"/>
              </a:solidFill>
            </a:endParaRPr>
          </a:p>
        </p:txBody>
      </p:sp>
      <p:sp>
        <p:nvSpPr>
          <p:cNvPr id="11" name="Shape 198">
            <a:extLst>
              <a:ext uri="{FF2B5EF4-FFF2-40B4-BE49-F238E27FC236}">
                <a16:creationId xmlns:a16="http://schemas.microsoft.com/office/drawing/2014/main" id="{3C19844B-6810-43EC-B7A0-B4673A0DE21C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PROBLEM MISTAKES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sp>
        <p:nvSpPr>
          <p:cNvPr id="16" name="Shape 209">
            <a:extLst>
              <a:ext uri="{FF2B5EF4-FFF2-40B4-BE49-F238E27FC236}">
                <a16:creationId xmlns:a16="http://schemas.microsoft.com/office/drawing/2014/main" id="{94D1B346-64C1-43CF-953F-37DB5DA57B03}"/>
              </a:ext>
            </a:extLst>
          </p:cNvPr>
          <p:cNvSpPr txBox="1">
            <a:spLocks/>
          </p:cNvSpPr>
          <p:nvPr/>
        </p:nvSpPr>
        <p:spPr>
          <a:xfrm>
            <a:off x="913930" y="1525122"/>
            <a:ext cx="2757656" cy="41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23336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685800" marR="0" lvl="1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028700" marR="0" lvl="2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371600" marR="0" lvl="3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1714500" marR="0" lvl="4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057400" marR="0" lvl="5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2400300" marR="0" lvl="6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743200" marR="0" lvl="7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3086100" marR="0" lvl="8" indent="-223838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GB" sz="1800" b="1" dirty="0">
                <a:solidFill>
                  <a:schemeClr val="tx1"/>
                </a:solidFill>
              </a:rPr>
              <a:t>MANUAL METHODS</a:t>
            </a:r>
          </a:p>
        </p:txBody>
      </p:sp>
      <p:sp>
        <p:nvSpPr>
          <p:cNvPr id="21" name="Shape 209">
            <a:extLst>
              <a:ext uri="{FF2B5EF4-FFF2-40B4-BE49-F238E27FC236}">
                <a16:creationId xmlns:a16="http://schemas.microsoft.com/office/drawing/2014/main" id="{ABF105FE-30FE-4ECB-8897-1A8692DA62DF}"/>
              </a:ext>
            </a:extLst>
          </p:cNvPr>
          <p:cNvSpPr txBox="1">
            <a:spLocks/>
          </p:cNvSpPr>
          <p:nvPr/>
        </p:nvSpPr>
        <p:spPr>
          <a:xfrm>
            <a:off x="913930" y="1846855"/>
            <a:ext cx="2757656" cy="41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23336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685800" marR="0" lvl="1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028700" marR="0" lvl="2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371600" marR="0" lvl="3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1714500" marR="0" lvl="4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057400" marR="0" lvl="5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2400300" marR="0" lvl="6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743200" marR="0" lvl="7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3086100" marR="0" lvl="8" indent="-223838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GB" sz="1600" dirty="0"/>
              <a:t>INACCURATE</a:t>
            </a:r>
            <a:br>
              <a:rPr lang="en-GB" sz="1600" dirty="0"/>
            </a:br>
            <a:r>
              <a:rPr lang="en-GB" sz="1600" dirty="0"/>
              <a:t>INCOMPLETE</a:t>
            </a:r>
            <a:br>
              <a:rPr lang="en-GB" sz="1600" dirty="0"/>
            </a:br>
            <a:r>
              <a:rPr lang="en-GB" sz="1600" dirty="0"/>
              <a:t>REQUIRE TRAINING</a:t>
            </a:r>
          </a:p>
        </p:txBody>
      </p:sp>
      <p:sp>
        <p:nvSpPr>
          <p:cNvPr id="22" name="Shape 209">
            <a:extLst>
              <a:ext uri="{FF2B5EF4-FFF2-40B4-BE49-F238E27FC236}">
                <a16:creationId xmlns:a16="http://schemas.microsoft.com/office/drawing/2014/main" id="{031C57AB-64BB-42FA-A3CE-EF1F462EC898}"/>
              </a:ext>
            </a:extLst>
          </p:cNvPr>
          <p:cNvSpPr txBox="1">
            <a:spLocks/>
          </p:cNvSpPr>
          <p:nvPr/>
        </p:nvSpPr>
        <p:spPr>
          <a:xfrm>
            <a:off x="913930" y="3388022"/>
            <a:ext cx="2757656" cy="41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23336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685800" marR="0" lvl="1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028700" marR="0" lvl="2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371600" marR="0" lvl="3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1714500" marR="0" lvl="4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057400" marR="0" lvl="5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2400300" marR="0" lvl="6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2743200" marR="0" lvl="7" indent="-223838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3086100" marR="0" lvl="8" indent="-223838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GB" sz="1600" dirty="0"/>
              <a:t>EXPENSIVE</a:t>
            </a:r>
            <a:br>
              <a:rPr lang="en-GB" sz="1600" dirty="0"/>
            </a:br>
            <a:r>
              <a:rPr lang="en-GB" sz="1600" dirty="0"/>
              <a:t>RESEARCH DOMAIN</a:t>
            </a:r>
            <a:br>
              <a:rPr lang="en-GB" sz="1600" dirty="0"/>
            </a:br>
            <a:r>
              <a:rPr lang="en-GB" sz="1600" dirty="0"/>
              <a:t>UNSCALABLE</a:t>
            </a:r>
            <a:br>
              <a:rPr lang="en-GB" sz="1600" dirty="0"/>
            </a:br>
            <a:r>
              <a:rPr lang="en-GB" sz="1600" dirty="0"/>
              <a:t>OBSTRUCT WORK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F5F9B98-5223-49A3-8114-FF94011FDCA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59406" y="489204"/>
            <a:ext cx="2802264" cy="465429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758422-1FD8-4489-B071-CABB7870CAE0}"/>
              </a:ext>
            </a:extLst>
          </p:cNvPr>
          <p:cNvSpPr/>
          <p:nvPr/>
        </p:nvSpPr>
        <p:spPr>
          <a:xfrm>
            <a:off x="4059406" y="495298"/>
            <a:ext cx="381000" cy="4648201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76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2F249B18-222D-4F87-BA1E-3FC9EFDBCD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2800" y="2027103"/>
            <a:ext cx="1875900" cy="9516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DEC0F9-FEAB-4934-A499-C27C7DF1F18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73491" y="2027103"/>
            <a:ext cx="1866174" cy="9535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6A111A-B797-4358-8CCF-8C234EB4E3D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7587" y="2027143"/>
            <a:ext cx="1871113" cy="953478"/>
          </a:xfrm>
          <a:prstGeom prst="rect">
            <a:avLst/>
          </a:prstGeom>
        </p:spPr>
      </p:pic>
      <p:sp>
        <p:nvSpPr>
          <p:cNvPr id="563" name="Shape 563"/>
          <p:cNvSpPr txBox="1"/>
          <p:nvPr/>
        </p:nvSpPr>
        <p:spPr>
          <a:xfrm>
            <a:off x="647112" y="2373814"/>
            <a:ext cx="439875" cy="70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GB" sz="225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 </a:t>
            </a:r>
            <a:endParaRPr sz="2250" b="1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564" name="Shape 564"/>
          <p:cNvGrpSpPr/>
          <p:nvPr/>
        </p:nvGrpSpPr>
        <p:grpSpPr>
          <a:xfrm>
            <a:off x="622800" y="2916005"/>
            <a:ext cx="1876275" cy="1015465"/>
            <a:chOff x="830400" y="3274596"/>
            <a:chExt cx="2501700" cy="1353953"/>
          </a:xfrm>
        </p:grpSpPr>
        <p:sp>
          <p:nvSpPr>
            <p:cNvPr id="565" name="Shape 565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566" name="Shape 566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pic>
        <p:nvPicPr>
          <p:cNvPr id="569" name="Shape 569" descr="shutterstock_425821354.jpg"/>
          <p:cNvPicPr preferRelativeResize="0"/>
          <p:nvPr/>
        </p:nvPicPr>
        <p:blipFill rotWithShape="1">
          <a:blip r:embed="rId7" cstate="print">
            <a:alphaModFix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99652" y="2979319"/>
            <a:ext cx="1875898" cy="950873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Shape 570"/>
          <p:cNvSpPr txBox="1"/>
          <p:nvPr/>
        </p:nvSpPr>
        <p:spPr>
          <a:xfrm>
            <a:off x="2541932" y="3008803"/>
            <a:ext cx="439875" cy="70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GB" sz="225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endParaRPr sz="2250" b="1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571" name="Shape 571"/>
          <p:cNvGrpSpPr/>
          <p:nvPr/>
        </p:nvGrpSpPr>
        <p:grpSpPr>
          <a:xfrm rot="10800000" flipH="1">
            <a:off x="2499650" y="2028438"/>
            <a:ext cx="1876275" cy="1015465"/>
            <a:chOff x="830400" y="3274596"/>
            <a:chExt cx="2501700" cy="1353953"/>
          </a:xfrm>
        </p:grpSpPr>
        <p:sp>
          <p:nvSpPr>
            <p:cNvPr id="572" name="Shape 572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573" name="Shape 573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sp>
        <p:nvSpPr>
          <p:cNvPr id="577" name="Shape 577"/>
          <p:cNvSpPr txBox="1"/>
          <p:nvPr/>
        </p:nvSpPr>
        <p:spPr>
          <a:xfrm>
            <a:off x="4392188" y="2355830"/>
            <a:ext cx="439875" cy="705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>
              <a:spcAft>
                <a:spcPts val="1200"/>
              </a:spcAft>
            </a:pPr>
            <a:r>
              <a:rPr lang="en-GB" sz="2250" b="1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3 </a:t>
            </a:r>
            <a:endParaRPr sz="2250" b="1" dirty="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578" name="Shape 578"/>
          <p:cNvGrpSpPr/>
          <p:nvPr/>
        </p:nvGrpSpPr>
        <p:grpSpPr>
          <a:xfrm>
            <a:off x="4374443" y="2916006"/>
            <a:ext cx="1876275" cy="1015465"/>
            <a:chOff x="830400" y="3274596"/>
            <a:chExt cx="2501700" cy="1353953"/>
          </a:xfrm>
        </p:grpSpPr>
        <p:sp>
          <p:nvSpPr>
            <p:cNvPr id="579" name="Shape 579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  <p:sp>
          <p:nvSpPr>
            <p:cNvPr id="580" name="Shape 580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050"/>
            </a:p>
          </p:txBody>
        </p:sp>
      </p:grpSp>
      <p:sp>
        <p:nvSpPr>
          <p:cNvPr id="581" name="Shape 581"/>
          <p:cNvSpPr txBox="1">
            <a:spLocks noGrp="1"/>
          </p:cNvSpPr>
          <p:nvPr>
            <p:ph type="title"/>
          </p:nvPr>
        </p:nvSpPr>
        <p:spPr>
          <a:xfrm>
            <a:off x="4545962" y="3456620"/>
            <a:ext cx="2014733" cy="322650"/>
          </a:xfrm>
          <a:prstGeom prst="rect">
            <a:avLst/>
          </a:prstGeom>
        </p:spPr>
        <p:txBody>
          <a:bodyPr spcFirstLastPara="1" wrap="square" lIns="68569" tIns="68569" rIns="68569" bIns="68569" anchor="b" anchorCtr="0">
            <a:noAutofit/>
          </a:bodyPr>
          <a:lstStyle/>
          <a:p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AFFORDABLE,</a:t>
            </a:r>
            <a:b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</a:br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SCALABLE</a:t>
            </a:r>
            <a:endParaRPr sz="1600" dirty="0">
              <a:solidFill>
                <a:srgbClr val="595959"/>
              </a:solidFill>
              <a:latin typeface="Lato" panose="020B0604020202020204" charset="0"/>
            </a:endParaRPr>
          </a:p>
        </p:txBody>
      </p:sp>
      <p:sp>
        <p:nvSpPr>
          <p:cNvPr id="28" name="Shape 581">
            <a:extLst>
              <a:ext uri="{FF2B5EF4-FFF2-40B4-BE49-F238E27FC236}">
                <a16:creationId xmlns:a16="http://schemas.microsoft.com/office/drawing/2014/main" id="{910E278F-173B-4528-A83D-3570D56FC08B}"/>
              </a:ext>
            </a:extLst>
          </p:cNvPr>
          <p:cNvSpPr txBox="1">
            <a:spLocks/>
          </p:cNvSpPr>
          <p:nvPr/>
        </p:nvSpPr>
        <p:spPr>
          <a:xfrm>
            <a:off x="2582065" y="2489713"/>
            <a:ext cx="1826918" cy="32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FUNCTIONALLY UNOBTRUSIVE</a:t>
            </a:r>
          </a:p>
        </p:txBody>
      </p:sp>
      <p:sp>
        <p:nvSpPr>
          <p:cNvPr id="29" name="Shape 581">
            <a:extLst>
              <a:ext uri="{FF2B5EF4-FFF2-40B4-BE49-F238E27FC236}">
                <a16:creationId xmlns:a16="http://schemas.microsoft.com/office/drawing/2014/main" id="{044D0383-A24E-426D-B385-86012599E131}"/>
              </a:ext>
            </a:extLst>
          </p:cNvPr>
          <p:cNvSpPr txBox="1">
            <a:spLocks/>
          </p:cNvSpPr>
          <p:nvPr/>
        </p:nvSpPr>
        <p:spPr>
          <a:xfrm>
            <a:off x="704156" y="3456620"/>
            <a:ext cx="1774356" cy="322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600" dirty="0">
                <a:solidFill>
                  <a:srgbClr val="595959"/>
                </a:solidFill>
                <a:latin typeface="Lato" panose="020B0604020202020204" charset="0"/>
              </a:rPr>
              <a:t>INTERPRETABLE DATA</a:t>
            </a:r>
          </a:p>
        </p:txBody>
      </p:sp>
      <p:sp>
        <p:nvSpPr>
          <p:cNvPr id="31" name="Shape 198">
            <a:extLst>
              <a:ext uri="{FF2B5EF4-FFF2-40B4-BE49-F238E27FC236}">
                <a16:creationId xmlns:a16="http://schemas.microsoft.com/office/drawing/2014/main" id="{D48C2863-D2FE-46F3-B6F3-0BA2B822556C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SOLUTION CONSTRAINTS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837625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body" idx="4294967295"/>
          </p:nvPr>
        </p:nvSpPr>
        <p:spPr>
          <a:xfrm>
            <a:off x="547088" y="1429170"/>
            <a:ext cx="5257575" cy="19712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GB" sz="2800" dirty="0">
                <a:solidFill>
                  <a:srgbClr val="FFFFFF"/>
                </a:solidFill>
              </a:rPr>
              <a:t>INDUSTRY NEEDS </a:t>
            </a:r>
            <a:r>
              <a:rPr lang="en-GB" sz="2800" dirty="0">
                <a:solidFill>
                  <a:srgbClr val="EB5600"/>
                </a:solidFill>
              </a:rPr>
              <a:t>SIMPLE</a:t>
            </a:r>
            <a:r>
              <a:rPr lang="en-GB" sz="2800" dirty="0">
                <a:solidFill>
                  <a:srgbClr val="FFFFFF"/>
                </a:solidFill>
              </a:rPr>
              <a:t>, </a:t>
            </a:r>
            <a:r>
              <a:rPr lang="en-GB" sz="2800" dirty="0">
                <a:solidFill>
                  <a:srgbClr val="EB5600"/>
                </a:solidFill>
              </a:rPr>
              <a:t>INEXPENSIVE</a:t>
            </a:r>
            <a:r>
              <a:rPr lang="en-GB" sz="2800" dirty="0">
                <a:solidFill>
                  <a:srgbClr val="FFFFFF"/>
                </a:solidFill>
              </a:rPr>
              <a:t>, </a:t>
            </a:r>
            <a:r>
              <a:rPr lang="en-GB" sz="2800" dirty="0">
                <a:solidFill>
                  <a:srgbClr val="EB5600"/>
                </a:solidFill>
              </a:rPr>
              <a:t>SCALABALE</a:t>
            </a:r>
            <a:r>
              <a:rPr lang="en-GB" sz="2800" dirty="0">
                <a:solidFill>
                  <a:srgbClr val="FFFFFF"/>
                </a:solidFill>
              </a:rPr>
              <a:t>, AND </a:t>
            </a:r>
            <a:r>
              <a:rPr lang="en-GB" sz="2800" dirty="0">
                <a:solidFill>
                  <a:srgbClr val="EB5600"/>
                </a:solidFill>
              </a:rPr>
              <a:t>UNOBSTRUSIVE</a:t>
            </a:r>
            <a:r>
              <a:rPr lang="en-GB" sz="2800" dirty="0">
                <a:solidFill>
                  <a:srgbClr val="FFFFFF"/>
                </a:solidFill>
              </a:rPr>
              <a:t> TOOLS TO </a:t>
            </a:r>
            <a:r>
              <a:rPr lang="en-GB" sz="2800" dirty="0">
                <a:solidFill>
                  <a:schemeClr val="tx1"/>
                </a:solidFill>
              </a:rPr>
              <a:t>PREDICT</a:t>
            </a:r>
            <a:r>
              <a:rPr lang="en-GB" sz="2800" dirty="0">
                <a:solidFill>
                  <a:srgbClr val="FFFFFF"/>
                </a:solidFill>
              </a:rPr>
              <a:t> ONSET OF RSIs</a:t>
            </a:r>
            <a:endParaRPr sz="2800" dirty="0">
              <a:solidFill>
                <a:srgbClr val="FFFFFF"/>
              </a:solidFill>
            </a:endParaRPr>
          </a:p>
        </p:txBody>
      </p:sp>
      <p:sp>
        <p:nvSpPr>
          <p:cNvPr id="6" name="Shape 198">
            <a:extLst>
              <a:ext uri="{FF2B5EF4-FFF2-40B4-BE49-F238E27FC236}">
                <a16:creationId xmlns:a16="http://schemas.microsoft.com/office/drawing/2014/main" id="{C48410DF-C1F5-4EFD-A7B8-7A4DF3AB0E49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  <a:latin typeface="Lato"/>
                <a:sym typeface="Lato"/>
              </a:rPr>
              <a:t>PROBLEM STATEMENT</a:t>
            </a:r>
            <a:endParaRPr lang="en-US" sz="1800" b="0" dirty="0">
              <a:solidFill>
                <a:schemeClr val="bg1"/>
              </a:solidFill>
              <a:latin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4722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 txBox="1">
            <a:spLocks noGrp="1"/>
          </p:cNvSpPr>
          <p:nvPr>
            <p:ph type="ctrTitle"/>
          </p:nvPr>
        </p:nvSpPr>
        <p:spPr>
          <a:xfrm>
            <a:off x="547088" y="2053875"/>
            <a:ext cx="5766075" cy="1248525"/>
          </a:xfrm>
          <a:prstGeom prst="rect">
            <a:avLst/>
          </a:prstGeom>
        </p:spPr>
        <p:txBody>
          <a:bodyPr spcFirstLastPara="1" wrap="square" lIns="68569" tIns="68569" rIns="68569" bIns="68569" anchor="ctr" anchorCtr="0">
            <a:noAutofit/>
          </a:bodyPr>
          <a:lstStyle/>
          <a:p>
            <a:pPr algn="ctr"/>
            <a:r>
              <a:rPr lang="en-GB" sz="3600" dirty="0">
                <a:solidFill>
                  <a:srgbClr val="000000"/>
                </a:solidFill>
              </a:rPr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3753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9BA0B614-2C03-D843-80E2-D79F34B4DA77}"/>
              </a:ext>
            </a:extLst>
          </p:cNvPr>
          <p:cNvSpPr/>
          <p:nvPr/>
        </p:nvSpPr>
        <p:spPr>
          <a:xfrm rot="2636935">
            <a:off x="4254404" y="1734072"/>
            <a:ext cx="1234911" cy="443060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D23170D-7722-DC44-BD0F-8E8E356B3239}"/>
              </a:ext>
            </a:extLst>
          </p:cNvPr>
          <p:cNvSpPr/>
          <p:nvPr/>
        </p:nvSpPr>
        <p:spPr>
          <a:xfrm rot="2636935">
            <a:off x="4105726" y="2207610"/>
            <a:ext cx="690906" cy="181760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D1A93B-1700-BE45-A646-4B4578AB1D2D}"/>
              </a:ext>
            </a:extLst>
          </p:cNvPr>
          <p:cNvCxnSpPr>
            <a:cxnSpLocks/>
            <a:stCxn id="6" idx="2"/>
            <a:endCxn id="5" idx="2"/>
          </p:cNvCxnSpPr>
          <p:nvPr/>
        </p:nvCxnSpPr>
        <p:spPr>
          <a:xfrm flipV="1">
            <a:off x="4202467" y="1527078"/>
            <a:ext cx="224850" cy="53166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D8DF6C-8D84-4845-A662-3086184B4A15}"/>
              </a:ext>
            </a:extLst>
          </p:cNvPr>
          <p:cNvCxnSpPr>
            <a:cxnSpLocks/>
            <a:stCxn id="6" idx="6"/>
            <a:endCxn id="5" idx="6"/>
          </p:cNvCxnSpPr>
          <p:nvPr/>
        </p:nvCxnSpPr>
        <p:spPr>
          <a:xfrm flipV="1">
            <a:off x="4699891" y="2384126"/>
            <a:ext cx="616511" cy="154114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phic 26" descr="Cell Tower">
            <a:extLst>
              <a:ext uri="{FF2B5EF4-FFF2-40B4-BE49-F238E27FC236}">
                <a16:creationId xmlns:a16="http://schemas.microsoft.com/office/drawing/2014/main" id="{02F6D247-DABB-4046-9EC8-59236BBCA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971800" y="2114550"/>
            <a:ext cx="914400" cy="914400"/>
          </a:xfrm>
          <a:prstGeom prst="rect">
            <a:avLst/>
          </a:prstGeom>
        </p:spPr>
      </p:pic>
      <p:pic>
        <p:nvPicPr>
          <p:cNvPr id="31" name="Graphic 30" descr="Wireless">
            <a:extLst>
              <a:ext uri="{FF2B5EF4-FFF2-40B4-BE49-F238E27FC236}">
                <a16:creationId xmlns:a16="http://schemas.microsoft.com/office/drawing/2014/main" id="{AF2A8AF3-A672-474E-8B9F-E080546648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93746" y="2794000"/>
            <a:ext cx="914400" cy="9144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3817D7B-A853-DD43-B4FA-21431D4007AB}"/>
              </a:ext>
            </a:extLst>
          </p:cNvPr>
          <p:cNvSpPr/>
          <p:nvPr/>
        </p:nvSpPr>
        <p:spPr>
          <a:xfrm>
            <a:off x="1044763" y="2444488"/>
            <a:ext cx="1357459" cy="584462"/>
          </a:xfrm>
          <a:prstGeom prst="ellipse">
            <a:avLst/>
          </a:prstGeom>
          <a:solidFill>
            <a:schemeClr val="accent1"/>
          </a:solidFill>
          <a:scene3d>
            <a:camera prst="orthographicFront">
              <a:rot lat="19075589" lon="20619943" rev="20245722"/>
            </a:camera>
            <a:lightRig rig="threePt" dir="t"/>
          </a:scene3d>
          <a:sp3d extrusionH="368300">
            <a:bevelB w="88900" h="254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862EA71-8B72-8D40-82A5-F3581D716D7A}"/>
              </a:ext>
            </a:extLst>
          </p:cNvPr>
          <p:cNvSpPr/>
          <p:nvPr/>
        </p:nvSpPr>
        <p:spPr>
          <a:xfrm>
            <a:off x="1155363" y="2765000"/>
            <a:ext cx="72848" cy="74367"/>
          </a:xfrm>
          <a:prstGeom prst="ellipse">
            <a:avLst/>
          </a:prstGeom>
          <a:solidFill>
            <a:srgbClr val="0004FF"/>
          </a:solidFill>
          <a:ln>
            <a:noFill/>
          </a:ln>
          <a:effectLst>
            <a:glow rad="76200">
              <a:srgbClr val="0004FF">
                <a:alpha val="26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D5A35DB-2283-5941-B4BE-89E4F6325E0C}"/>
              </a:ext>
            </a:extLst>
          </p:cNvPr>
          <p:cNvGrpSpPr/>
          <p:nvPr userDrawn="1"/>
        </p:nvGrpSpPr>
        <p:grpSpPr>
          <a:xfrm>
            <a:off x="1483563" y="2295426"/>
            <a:ext cx="461660" cy="536705"/>
            <a:chOff x="5788342" y="645548"/>
            <a:chExt cx="1684574" cy="1958407"/>
          </a:xfrm>
          <a:scene3d>
            <a:camera prst="orthographicFront">
              <a:rot lat="17902007" lon="19071351" rev="56102"/>
            </a:camera>
            <a:lightRig rig="threePt" dir="t"/>
          </a:scene3d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6D43032F-8667-6247-84FA-D2970A5C59DB}"/>
                </a:ext>
              </a:extLst>
            </p:cNvPr>
            <p:cNvCxnSpPr>
              <a:cxnSpLocks/>
            </p:cNvCxnSpPr>
            <p:nvPr/>
          </p:nvCxnSpPr>
          <p:spPr>
            <a:xfrm rot="894648">
              <a:off x="6480756" y="1679042"/>
              <a:ext cx="992160" cy="869934"/>
            </a:xfrm>
            <a:prstGeom prst="straightConnector1">
              <a:avLst/>
            </a:prstGeom>
            <a:ln w="28575">
              <a:solidFill>
                <a:schemeClr val="accent1">
                  <a:lumMod val="50000"/>
                </a:schemeClr>
              </a:solidFill>
              <a:headEnd type="oval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EC5A91E-6A42-E248-B457-E7BF8F8AEB17}"/>
                </a:ext>
              </a:extLst>
            </p:cNvPr>
            <p:cNvCxnSpPr>
              <a:cxnSpLocks/>
            </p:cNvCxnSpPr>
            <p:nvPr/>
          </p:nvCxnSpPr>
          <p:spPr>
            <a:xfrm rot="5029701">
              <a:off x="5733512" y="1672134"/>
              <a:ext cx="994050" cy="869592"/>
            </a:xfrm>
            <a:prstGeom prst="straightConnector1">
              <a:avLst/>
            </a:prstGeom>
            <a:ln w="28575">
              <a:solidFill>
                <a:schemeClr val="accent1">
                  <a:lumMod val="50000"/>
                </a:schemeClr>
              </a:solidFill>
              <a:headEnd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Arc 42">
              <a:extLst>
                <a:ext uri="{FF2B5EF4-FFF2-40B4-BE49-F238E27FC236}">
                  <a16:creationId xmlns:a16="http://schemas.microsoft.com/office/drawing/2014/main" id="{5228B7D7-B092-C142-8CAF-DE79FAB10A66}"/>
                </a:ext>
              </a:extLst>
            </p:cNvPr>
            <p:cNvSpPr/>
            <p:nvPr/>
          </p:nvSpPr>
          <p:spPr>
            <a:xfrm rot="9407513">
              <a:off x="5788342" y="645548"/>
              <a:ext cx="1613132" cy="1613132"/>
            </a:xfrm>
            <a:prstGeom prst="arc">
              <a:avLst>
                <a:gd name="adj1" fmla="val 15754993"/>
                <a:gd name="adj2" fmla="val 19406217"/>
              </a:avLst>
            </a:prstGeom>
            <a:ln w="28575">
              <a:solidFill>
                <a:schemeClr val="accent1">
                  <a:lumMod val="50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9188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BAA343C-9EC6-476C-B2A1-8900EEC63033}"/>
              </a:ext>
            </a:extLst>
          </p:cNvPr>
          <p:cNvGrpSpPr/>
          <p:nvPr/>
        </p:nvGrpSpPr>
        <p:grpSpPr>
          <a:xfrm>
            <a:off x="0" y="0"/>
            <a:ext cx="6858000" cy="5143500"/>
            <a:chOff x="0" y="0"/>
            <a:chExt cx="6858000" cy="5143500"/>
          </a:xfrm>
        </p:grpSpPr>
        <p:pic>
          <p:nvPicPr>
            <p:cNvPr id="5" name="Picture 6" descr="Image result for trump wins election">
              <a:extLst>
                <a:ext uri="{FF2B5EF4-FFF2-40B4-BE49-F238E27FC236}">
                  <a16:creationId xmlns:a16="http://schemas.microsoft.com/office/drawing/2014/main" id="{04C9DFC5-FF60-4436-AC68-0CE9D8EE0C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642938"/>
              <a:ext cx="6858000" cy="3857624"/>
            </a:xfrm>
            <a:prstGeom prst="rect">
              <a:avLst/>
            </a:prstGeom>
            <a:noFill/>
          </p:spPr>
        </p:pic>
        <p:pic>
          <p:nvPicPr>
            <p:cNvPr id="6" name="Picture 6" descr="Image result for trump wins election">
              <a:extLst>
                <a:ext uri="{FF2B5EF4-FFF2-40B4-BE49-F238E27FC236}">
                  <a16:creationId xmlns:a16="http://schemas.microsoft.com/office/drawing/2014/main" id="{0E570B4A-BC62-4C45-A5AA-C472DF3663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 flipV="1">
              <a:off x="0" y="0"/>
              <a:ext cx="6858000" cy="642938"/>
            </a:xfrm>
            <a:prstGeom prst="rect">
              <a:avLst/>
            </a:prstGeom>
            <a:noFill/>
          </p:spPr>
        </p:pic>
        <p:pic>
          <p:nvPicPr>
            <p:cNvPr id="7" name="Picture 6" descr="Image result for trump wins election">
              <a:extLst>
                <a:ext uri="{FF2B5EF4-FFF2-40B4-BE49-F238E27FC236}">
                  <a16:creationId xmlns:a16="http://schemas.microsoft.com/office/drawing/2014/main" id="{C379FA83-D32B-4F8A-9F51-81C00BD360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 flipV="1">
              <a:off x="0" y="4500562"/>
              <a:ext cx="6858000" cy="642938"/>
            </a:xfrm>
            <a:prstGeom prst="rect">
              <a:avLst/>
            </a:prstGeom>
            <a:noFill/>
          </p:spPr>
        </p:pic>
      </p:grpSp>
      <p:pic>
        <p:nvPicPr>
          <p:cNvPr id="8" name="Picture 6" descr="Image result for trump wins election">
            <a:extLst>
              <a:ext uri="{FF2B5EF4-FFF2-40B4-BE49-F238E27FC236}">
                <a16:creationId xmlns:a16="http://schemas.microsoft.com/office/drawing/2014/main" id="{AF4A48E2-85A2-4741-8FA0-D58180BA2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3112" b="100000" l="0" r="100000">
                        <a14:foregroundMark x1="41351" y1="3320" x2="41351" y2="3320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09650" y="838200"/>
            <a:ext cx="1981200" cy="25812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41703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trump moving into white house">
            <a:extLst>
              <a:ext uri="{FF2B5EF4-FFF2-40B4-BE49-F238E27FC236}">
                <a16:creationId xmlns:a16="http://schemas.microsoft.com/office/drawing/2014/main" id="{6C20726C-9D84-4EA6-B3B0-84756D27EE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6858000" cy="5143500"/>
          </a:xfrm>
          <a:prstGeom prst="rect">
            <a:avLst/>
          </a:prstGeom>
          <a:noFill/>
        </p:spPr>
      </p:pic>
      <p:pic>
        <p:nvPicPr>
          <p:cNvPr id="5" name="Picture 2" descr="Image result for trump moving into white house">
            <a:extLst>
              <a:ext uri="{FF2B5EF4-FFF2-40B4-BE49-F238E27FC236}">
                <a16:creationId xmlns:a16="http://schemas.microsoft.com/office/drawing/2014/main" id="{4E48A45E-2CB0-44AC-B521-E9AA81CE66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04460" y="457200"/>
            <a:ext cx="998220" cy="111061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44485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qz.com/wp-content/uploads/2017/01/rtswce8.jpg?quality=80&amp;strip=all&amp;w=1600">
            <a:extLst>
              <a:ext uri="{FF2B5EF4-FFF2-40B4-BE49-F238E27FC236}">
                <a16:creationId xmlns:a16="http://schemas.microsoft.com/office/drawing/2014/main" id="{A1C9F4F6-CB8F-438C-BA44-7EB752F0ED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754"/>
            <a:ext cx="6858000" cy="5142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22FBF3-2B55-4D53-A138-FBA32AC87A5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61732" y="1150620"/>
            <a:ext cx="926114" cy="92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01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Image result for white house entrance">
            <a:extLst>
              <a:ext uri="{FF2B5EF4-FFF2-40B4-BE49-F238E27FC236}">
                <a16:creationId xmlns:a16="http://schemas.microsoft.com/office/drawing/2014/main" id="{687BCB86-1B4D-414B-9684-7E65DDB5D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6858000" cy="5143500"/>
          </a:xfrm>
          <a:prstGeom prst="rect">
            <a:avLst/>
          </a:prstGeom>
          <a:noFill/>
        </p:spPr>
      </p:pic>
      <p:pic>
        <p:nvPicPr>
          <p:cNvPr id="2050" name="Picture 2" descr="https://thumbs.dreamstime.com/b/man-dressed-casual-clothing-hurt-his-back-lifting-large-box-young-suffering-pain-isolated-white-background-45080120.jpg">
            <a:extLst>
              <a:ext uri="{FF2B5EF4-FFF2-40B4-BE49-F238E27FC236}">
                <a16:creationId xmlns:a16="http://schemas.microsoft.com/office/drawing/2014/main" id="{AA025E8E-6A84-4A27-9CEC-E4D08FB6D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1889" l="9850" r="89983">
                        <a14:foregroundMark x1="51753" y1="91889" x2="51753" y2="91889"/>
                        <a14:foregroundMark x1="48915" y1="62222" x2="48915" y2="62222"/>
                        <a14:foregroundMark x1="56093" y1="62333" x2="56093" y2="62333"/>
                        <a14:foregroundMark x1="64107" y1="61222" x2="64107" y2="61222"/>
                        <a14:foregroundMark x1="66110" y1="61333" x2="66110" y2="61333"/>
                        <a14:foregroundMark x1="83472" y1="60556" x2="83472" y2="60556"/>
                        <a14:foregroundMark x1="38564" y1="61667" x2="38564" y2="61667"/>
                        <a14:foregroundMark x1="36227" y1="61667" x2="36227" y2="61667"/>
                        <a14:foregroundMark x1="34891" y1="61667" x2="34891" y2="61667"/>
                        <a14:foregroundMark x1="33890" y1="61444" x2="33890" y2="61444"/>
                        <a14:backgroundMark x1="27880" y1="25889" x2="27880" y2="25889"/>
                        <a14:backgroundMark x1="28214" y1="25000" x2="28214" y2="25000"/>
                        <a14:backgroundMark x1="27546" y1="24889" x2="27546" y2="24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10740" y="735471"/>
            <a:ext cx="2636520" cy="396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247568-259D-493F-A519-E11E3E7EF1B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297900">
            <a:off x="3222774" y="1174618"/>
            <a:ext cx="1381885" cy="103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13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547088" y="786105"/>
            <a:ext cx="5766525" cy="401400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REPETITIVE STRAIN INJURY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07A9ED-7F83-44F5-8098-7655D9800883}"/>
              </a:ext>
            </a:extLst>
          </p:cNvPr>
          <p:cNvSpPr/>
          <p:nvPr/>
        </p:nvSpPr>
        <p:spPr>
          <a:xfrm>
            <a:off x="547088" y="1985614"/>
            <a:ext cx="3054041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Clr>
                <a:srgbClr val="595959"/>
              </a:buClr>
              <a:buFont typeface="Wingdings" panose="05000000000000000000" pitchFamily="2" charset="2"/>
              <a:buChar char="§"/>
            </a:pPr>
            <a:r>
              <a:rPr lang="en-CA" sz="1600" dirty="0">
                <a:solidFill>
                  <a:srgbClr val="595959"/>
                </a:solidFill>
                <a:latin typeface="Lato"/>
                <a:sym typeface="Lato"/>
              </a:rPr>
              <a:t>Repetitive Tasks</a:t>
            </a:r>
            <a:endParaRPr lang="en-US" sz="1600" dirty="0">
              <a:solidFill>
                <a:srgbClr val="595959"/>
              </a:solidFill>
              <a:latin typeface="Lato"/>
              <a:sym typeface="Lato"/>
            </a:endParaRPr>
          </a:p>
          <a:p>
            <a:pPr marL="285750" indent="-285750">
              <a:buClr>
                <a:srgbClr val="595959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595959"/>
                </a:solidFill>
                <a:latin typeface="Lato"/>
                <a:sym typeface="Lato"/>
              </a:rPr>
              <a:t>Forceful Exertions</a:t>
            </a:r>
          </a:p>
          <a:p>
            <a:pPr marL="285750" indent="-285750">
              <a:buClr>
                <a:srgbClr val="595959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595959"/>
                </a:solidFill>
                <a:latin typeface="Lato"/>
                <a:sym typeface="Lato"/>
              </a:rPr>
              <a:t>Vibrations</a:t>
            </a:r>
          </a:p>
          <a:p>
            <a:pPr marL="285750" indent="-285750">
              <a:buClr>
                <a:srgbClr val="595959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595959"/>
                </a:solidFill>
                <a:latin typeface="Lato"/>
                <a:sym typeface="Lato"/>
              </a:rPr>
              <a:t>Mechanical Compressions</a:t>
            </a:r>
          </a:p>
          <a:p>
            <a:pPr marL="285750" indent="-285750">
              <a:buClr>
                <a:srgbClr val="595959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595959"/>
                </a:solidFill>
                <a:latin typeface="Lato"/>
                <a:sym typeface="Lato"/>
              </a:rPr>
              <a:t>Sustained, Awkward Posture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EF31CEF-BC01-4C88-87E4-05F2DDF17C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522387"/>
            <a:ext cx="6858000" cy="121764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345EE95-6A45-471B-9B79-3C7DC10CFFE0}"/>
              </a:ext>
            </a:extLst>
          </p:cNvPr>
          <p:cNvSpPr/>
          <p:nvPr/>
        </p:nvSpPr>
        <p:spPr>
          <a:xfrm>
            <a:off x="547087" y="1400839"/>
            <a:ext cx="592229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rgbClr val="595959"/>
                </a:solidFill>
                <a:latin typeface="Lato"/>
                <a:sym typeface="Lato"/>
              </a:rPr>
              <a:t>Repetitive Strain Injuries (RSIs) are </a:t>
            </a:r>
            <a:r>
              <a:rPr lang="en-CA" sz="1600" b="1" dirty="0">
                <a:solidFill>
                  <a:schemeClr val="tx1"/>
                </a:solidFill>
                <a:latin typeface="Lato"/>
                <a:sym typeface="Lato"/>
              </a:rPr>
              <a:t>work-related</a:t>
            </a:r>
            <a:r>
              <a:rPr lang="en-CA" sz="1600" dirty="0">
                <a:solidFill>
                  <a:srgbClr val="595959"/>
                </a:solidFill>
                <a:latin typeface="Lato"/>
                <a:sym typeface="Lato"/>
              </a:rPr>
              <a:t> overuse injuries</a:t>
            </a:r>
            <a:r>
              <a:rPr lang="en-US" sz="1600" dirty="0"/>
              <a:t> </a:t>
            </a:r>
            <a:r>
              <a:rPr lang="en-CA" sz="1600" dirty="0">
                <a:solidFill>
                  <a:srgbClr val="595959"/>
                </a:solidFill>
                <a:latin typeface="Lato"/>
                <a:sym typeface="Lato"/>
              </a:rPr>
              <a:t>caused by:</a:t>
            </a: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9FF5B65-A981-4D07-9E66-DCD566CBC3B6}"/>
              </a:ext>
            </a:extLst>
          </p:cNvPr>
          <p:cNvSpPr/>
          <p:nvPr/>
        </p:nvSpPr>
        <p:spPr>
          <a:xfrm>
            <a:off x="547088" y="3838822"/>
            <a:ext cx="57665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595959"/>
                </a:solidFill>
              </a:rPr>
              <a:t>NO SHORT-TERM TREATMENT IS AVAILABLE</a:t>
            </a: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EARLY DIAGNOSIS IS CRITICAL TO LIMITING DAMAGE</a:t>
            </a:r>
          </a:p>
        </p:txBody>
      </p:sp>
    </p:spTree>
    <p:extLst>
      <p:ext uri="{BB962C8B-B14F-4D97-AF65-F5344CB8AC3E}">
        <p14:creationId xmlns:p14="http://schemas.microsoft.com/office/powerpoint/2010/main" val="720344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7C9FFF7-84FB-403E-8B50-11A5AFDA7C3E}"/>
              </a:ext>
            </a:extLst>
          </p:cNvPr>
          <p:cNvGrpSpPr/>
          <p:nvPr/>
        </p:nvGrpSpPr>
        <p:grpSpPr>
          <a:xfrm>
            <a:off x="921236" y="1762406"/>
            <a:ext cx="1966744" cy="1185079"/>
            <a:chOff x="424153" y="1858616"/>
            <a:chExt cx="1966744" cy="1185079"/>
          </a:xfrm>
        </p:grpSpPr>
        <p:sp>
          <p:nvSpPr>
            <p:cNvPr id="590" name="Shape 590"/>
            <p:cNvSpPr txBox="1"/>
            <p:nvPr/>
          </p:nvSpPr>
          <p:spPr>
            <a:xfrm>
              <a:off x="542175" y="1858616"/>
              <a:ext cx="1730700" cy="715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No. 1</a:t>
              </a:r>
              <a:endParaRPr sz="3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91" name="Shape 591"/>
            <p:cNvSpPr txBox="1"/>
            <p:nvPr/>
          </p:nvSpPr>
          <p:spPr>
            <a:xfrm>
              <a:off x="424153" y="2486370"/>
              <a:ext cx="1966744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REPORTED TYPE OF OCCUPATION ILLNESS</a:t>
              </a:r>
              <a:endParaRPr sz="1200" b="1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592" name="Shape 592"/>
          <p:cNvCxnSpPr/>
          <p:nvPr/>
        </p:nvCxnSpPr>
        <p:spPr>
          <a:xfrm>
            <a:off x="3413564" y="1667909"/>
            <a:ext cx="0" cy="137407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92FF6B8-7CC8-4922-8C91-F202EEE08C96}"/>
              </a:ext>
            </a:extLst>
          </p:cNvPr>
          <p:cNvGrpSpPr/>
          <p:nvPr/>
        </p:nvGrpSpPr>
        <p:grpSpPr>
          <a:xfrm>
            <a:off x="3931920" y="1762406"/>
            <a:ext cx="1981200" cy="1185079"/>
            <a:chOff x="2438400" y="1858616"/>
            <a:chExt cx="1981200" cy="1185079"/>
          </a:xfrm>
        </p:grpSpPr>
        <p:sp>
          <p:nvSpPr>
            <p:cNvPr id="594" name="Shape 594"/>
            <p:cNvSpPr txBox="1"/>
            <p:nvPr/>
          </p:nvSpPr>
          <p:spPr>
            <a:xfrm>
              <a:off x="2563650" y="1858616"/>
              <a:ext cx="1730700" cy="7159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3600" b="1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2</a:t>
              </a:r>
              <a:r>
                <a:rPr lang="en-GB" sz="3600" b="1" baseline="30000" dirty="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nd</a:t>
              </a:r>
              <a:endParaRPr sz="3600" b="1" baseline="300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595" name="Shape 595"/>
            <p:cNvSpPr txBox="1"/>
            <p:nvPr/>
          </p:nvSpPr>
          <p:spPr>
            <a:xfrm>
              <a:off x="2438400" y="2486370"/>
              <a:ext cx="1981200" cy="5573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69" tIns="68569" rIns="68569" bIns="68569" anchor="t" anchorCtr="0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1200"/>
                </a:spcAft>
                <a:buSzPts val="1100"/>
              </a:pPr>
              <a:r>
                <a:rPr lang="en-GB" sz="1200" b="1" dirty="0">
                  <a:solidFill>
                    <a:schemeClr val="accent1"/>
                  </a:solidFill>
                  <a:latin typeface="Lato"/>
                  <a:sym typeface="Lato"/>
                </a:rPr>
                <a:t>LARGEST CAUSE OF DISABILITY WORLDWIDE</a:t>
              </a:r>
              <a:endParaRPr sz="1200" b="1" dirty="0">
                <a:solidFill>
                  <a:schemeClr val="accent1"/>
                </a:solidFill>
                <a:latin typeface="Lato"/>
                <a:sym typeface="Lato"/>
              </a:endParaRPr>
            </a:p>
          </p:txBody>
        </p:sp>
      </p:grpSp>
      <p:sp>
        <p:nvSpPr>
          <p:cNvPr id="15" name="Shape 198">
            <a:extLst>
              <a:ext uri="{FF2B5EF4-FFF2-40B4-BE49-F238E27FC236}">
                <a16:creationId xmlns:a16="http://schemas.microsoft.com/office/drawing/2014/main" id="{30177E9C-2246-45C6-8A7A-CAA2562A7EA3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PROBLEM DEFINITION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7EE265F-257A-43FF-ADC7-49BCC640DC26}"/>
              </a:ext>
            </a:extLst>
          </p:cNvPr>
          <p:cNvGrpSpPr/>
          <p:nvPr/>
        </p:nvGrpSpPr>
        <p:grpSpPr>
          <a:xfrm>
            <a:off x="0" y="3522387"/>
            <a:ext cx="6858000" cy="1217646"/>
            <a:chOff x="0" y="3522387"/>
            <a:chExt cx="6858000" cy="1217646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2118A3-965D-4D58-B6A1-82C67AD9D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3522387"/>
              <a:ext cx="6858000" cy="1217646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89327EE-FAF1-4E90-941C-F7EBA24556F2}"/>
                </a:ext>
              </a:extLst>
            </p:cNvPr>
            <p:cNvSpPr/>
            <p:nvPr/>
          </p:nvSpPr>
          <p:spPr>
            <a:xfrm>
              <a:off x="547088" y="3838822"/>
              <a:ext cx="576652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Lato" panose="020B0604020202020204" charset="0"/>
                </a:rPr>
                <a:t>INDUSTRY LACKS EFFECTIVE WAYS TO PREDICT AND PREVENT ONSET OF REPEATITIVE STRAIN INJURIES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9415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98">
            <a:extLst>
              <a:ext uri="{FF2B5EF4-FFF2-40B4-BE49-F238E27FC236}">
                <a16:creationId xmlns:a16="http://schemas.microsoft.com/office/drawing/2014/main" id="{30177E9C-2246-45C6-8A7A-CAA2562A7EA3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PROBLEM IMPORTANCE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7EE265F-257A-43FF-ADC7-49BCC640DC26}"/>
              </a:ext>
            </a:extLst>
          </p:cNvPr>
          <p:cNvGrpSpPr/>
          <p:nvPr/>
        </p:nvGrpSpPr>
        <p:grpSpPr>
          <a:xfrm>
            <a:off x="0" y="3522387"/>
            <a:ext cx="6858000" cy="1217646"/>
            <a:chOff x="0" y="3522387"/>
            <a:chExt cx="6858000" cy="1217646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32118A3-965D-4D58-B6A1-82C67AD9D6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3522387"/>
              <a:ext cx="6858000" cy="1217646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89327EE-FAF1-4E90-941C-F7EBA24556F2}"/>
                </a:ext>
              </a:extLst>
            </p:cNvPr>
            <p:cNvSpPr/>
            <p:nvPr/>
          </p:nvSpPr>
          <p:spPr>
            <a:xfrm>
              <a:off x="138169" y="3838822"/>
              <a:ext cx="658436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rgbClr val="595959"/>
                  </a:solidFill>
                  <a:latin typeface="Lato" panose="020B0604020202020204" charset="0"/>
                </a:rPr>
                <a:t>RSIs CONSITUTE 1/3 OF ALL WORK-RELATED INJURIES</a:t>
              </a:r>
              <a:br>
                <a:rPr lang="en-US" sz="1600" dirty="0">
                  <a:solidFill>
                    <a:srgbClr val="595959"/>
                  </a:solidFill>
                  <a:latin typeface="Lato" panose="020B0604020202020204" charset="0"/>
                </a:rPr>
              </a:br>
              <a:r>
                <a:rPr lang="en-US" sz="1600" b="1" dirty="0">
                  <a:solidFill>
                    <a:schemeClr val="tx1"/>
                  </a:solidFill>
                  <a:latin typeface="Lato" panose="020B0604020202020204" charset="0"/>
                </a:rPr>
                <a:t>RSIs SEVERELY IMPACT QUALITY OF LIFE AND PRODUCTIVITY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DAD5888-2CE9-4DCD-929A-1C545813F4CC}"/>
              </a:ext>
            </a:extLst>
          </p:cNvPr>
          <p:cNvSpPr/>
          <p:nvPr/>
        </p:nvSpPr>
        <p:spPr>
          <a:xfrm>
            <a:off x="138169" y="1770170"/>
            <a:ext cx="65843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595959"/>
                </a:solidFill>
                <a:latin typeface="Lato" panose="020B0604020202020204" charset="0"/>
              </a:rPr>
              <a:t>LOST WORK-DAYS</a:t>
            </a:r>
          </a:p>
          <a:p>
            <a:pPr algn="ctr"/>
            <a:endParaRPr lang="en-US" sz="1600" dirty="0">
              <a:solidFill>
                <a:srgbClr val="595959"/>
              </a:solidFill>
              <a:latin typeface="Lato" panose="020B0604020202020204" charset="0"/>
            </a:endParaRPr>
          </a:p>
          <a:p>
            <a:pPr algn="ctr"/>
            <a:r>
              <a:rPr lang="en-US" sz="1600" dirty="0">
                <a:solidFill>
                  <a:srgbClr val="595959"/>
                </a:solidFill>
                <a:latin typeface="Lato" panose="020B0604020202020204" charset="0"/>
              </a:rPr>
              <a:t>REDUCED QUALITY OF LIFE</a:t>
            </a:r>
            <a:br>
              <a:rPr lang="en-US" sz="1600" dirty="0">
                <a:solidFill>
                  <a:srgbClr val="595959"/>
                </a:solidFill>
                <a:latin typeface="Lato" panose="020B0604020202020204" charset="0"/>
              </a:rPr>
            </a:br>
            <a:endParaRPr lang="en-US" sz="1600" dirty="0">
              <a:solidFill>
                <a:srgbClr val="595959"/>
              </a:solidFill>
              <a:latin typeface="Lato" panose="020B0604020202020204" charset="0"/>
            </a:endParaRPr>
          </a:p>
          <a:p>
            <a:pPr algn="ctr"/>
            <a:r>
              <a:rPr lang="en-US" sz="1600" dirty="0">
                <a:solidFill>
                  <a:srgbClr val="595959"/>
                </a:solidFill>
                <a:latin typeface="Lato" panose="020B0604020202020204" charset="0"/>
              </a:rPr>
              <a:t>DEBILITATING, CHRONIC DISORDERS</a:t>
            </a:r>
            <a:endParaRPr lang="en-US" sz="1600" dirty="0">
              <a:solidFill>
                <a:schemeClr val="tx1"/>
              </a:solidFill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8798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3B8FF01-9DA2-44EE-B8B4-124438BD532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79110" y="1730681"/>
            <a:ext cx="1478883" cy="12033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E18095-5484-4F9E-85CF-C437893BFE1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79189" y="487113"/>
            <a:ext cx="1644225" cy="24469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288D01-8DFA-4460-AD1A-A48FD21AC3A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79110" y="487113"/>
            <a:ext cx="1478890" cy="1190847"/>
          </a:xfrm>
          <a:prstGeom prst="rect">
            <a:avLst/>
          </a:prstGeom>
        </p:spPr>
      </p:pic>
      <p:sp>
        <p:nvSpPr>
          <p:cNvPr id="542" name="Shape 542"/>
          <p:cNvSpPr txBox="1">
            <a:spLocks noGrp="1"/>
          </p:cNvSpPr>
          <p:nvPr>
            <p:ph type="body" idx="1"/>
          </p:nvPr>
        </p:nvSpPr>
        <p:spPr>
          <a:xfrm>
            <a:off x="597890" y="2120961"/>
            <a:ext cx="2828814" cy="639225"/>
          </a:xfrm>
          <a:prstGeom prst="rect">
            <a:avLst/>
          </a:prstGeom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GB" sz="1600" b="1" dirty="0">
                <a:solidFill>
                  <a:schemeClr val="tx1"/>
                </a:solidFill>
              </a:rPr>
              <a:t>BLUE-COLLAR WORKERS</a:t>
            </a:r>
            <a:r>
              <a:rPr lang="en-GB" sz="1600" dirty="0"/>
              <a:t>, ESPECIALLY CONSTRUCTION AND WAREHOUSE WORKERS</a:t>
            </a:r>
            <a:br>
              <a:rPr lang="en-GB" sz="1600" dirty="0"/>
            </a:br>
            <a:r>
              <a:rPr lang="en-GB" sz="100" dirty="0"/>
              <a:t>   </a:t>
            </a:r>
            <a:endParaRPr lang="en-GB" sz="1600" dirty="0"/>
          </a:p>
          <a:p>
            <a:pPr marL="0" indent="0">
              <a:spcAft>
                <a:spcPts val="1200"/>
              </a:spcAft>
              <a:buNone/>
            </a:pPr>
            <a:r>
              <a:rPr lang="en-GB" sz="1600" b="1" dirty="0">
                <a:solidFill>
                  <a:schemeClr val="tx1"/>
                </a:solidFill>
              </a:rPr>
              <a:t>BUSINESSES</a:t>
            </a:r>
            <a:r>
              <a:rPr lang="en-GB" sz="1600" dirty="0"/>
              <a:t> THAT PROVIDE BLUE-COLLAR SERVICES</a:t>
            </a:r>
            <a:endParaRPr sz="1600" dirty="0"/>
          </a:p>
        </p:txBody>
      </p:sp>
      <p:sp>
        <p:nvSpPr>
          <p:cNvPr id="12" name="Shape 198">
            <a:extLst>
              <a:ext uri="{FF2B5EF4-FFF2-40B4-BE49-F238E27FC236}">
                <a16:creationId xmlns:a16="http://schemas.microsoft.com/office/drawing/2014/main" id="{7236A35E-F1DE-41E1-9D79-208B54409D38}"/>
              </a:ext>
            </a:extLst>
          </p:cNvPr>
          <p:cNvSpPr txBox="1">
            <a:spLocks/>
          </p:cNvSpPr>
          <p:nvPr/>
        </p:nvSpPr>
        <p:spPr>
          <a:xfrm>
            <a:off x="547088" y="786105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chemeClr val="bg2"/>
                </a:solidFill>
                <a:latin typeface="Lato"/>
                <a:sym typeface="Lato"/>
              </a:rPr>
              <a:t>STAKEHOLDERS</a:t>
            </a:r>
            <a:endParaRPr lang="en-US" sz="1800" b="0" dirty="0">
              <a:solidFill>
                <a:schemeClr val="bg2"/>
              </a:solidFill>
              <a:latin typeface="Lato"/>
              <a:sym typeface="Lato"/>
            </a:endParaRPr>
          </a:p>
        </p:txBody>
      </p:sp>
      <p:pic>
        <p:nvPicPr>
          <p:cNvPr id="15" name="Shape 242" descr="shutterstock_199014602.jpg">
            <a:extLst>
              <a:ext uri="{FF2B5EF4-FFF2-40B4-BE49-F238E27FC236}">
                <a16:creationId xmlns:a16="http://schemas.microsoft.com/office/drawing/2014/main" id="{8AB57C2E-B942-4300-834B-E0EEFDC82775}"/>
              </a:ext>
            </a:extLst>
          </p:cNvPr>
          <p:cNvPicPr preferRelativeResize="0"/>
          <p:nvPr/>
        </p:nvPicPr>
        <p:blipFill rotWithShape="1">
          <a:blip r:embed="rId7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86116" y="2994498"/>
            <a:ext cx="3171885" cy="214900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BA7BF97-14E5-4AB7-8C3F-1622A02D3144}"/>
              </a:ext>
            </a:extLst>
          </p:cNvPr>
          <p:cNvSpPr/>
          <p:nvPr/>
        </p:nvSpPr>
        <p:spPr>
          <a:xfrm>
            <a:off x="147487" y="2120961"/>
            <a:ext cx="460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1  </a:t>
            </a:r>
            <a:r>
              <a:rPr lang="en-GB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lang="en-US" sz="3600" b="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2BEDDD5-C12D-4A70-B06E-7E6D782C5894}"/>
              </a:ext>
            </a:extLst>
          </p:cNvPr>
          <p:cNvSpPr/>
          <p:nvPr/>
        </p:nvSpPr>
        <p:spPr>
          <a:xfrm>
            <a:off x="147487" y="3403631"/>
            <a:ext cx="4603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2  </a:t>
            </a:r>
            <a:r>
              <a:rPr lang="en-GB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|</a:t>
            </a:r>
            <a:endParaRPr lang="en-US" sz="3600" b="1" dirty="0"/>
          </a:p>
        </p:txBody>
      </p:sp>
      <p:sp>
        <p:nvSpPr>
          <p:cNvPr id="14" name="Shape 198">
            <a:extLst>
              <a:ext uri="{FF2B5EF4-FFF2-40B4-BE49-F238E27FC236}">
                <a16:creationId xmlns:a16="http://schemas.microsoft.com/office/drawing/2014/main" id="{0F29D842-E08D-4B33-A4BA-21E0932ECFB4}"/>
              </a:ext>
            </a:extLst>
          </p:cNvPr>
          <p:cNvSpPr txBox="1">
            <a:spLocks/>
          </p:cNvSpPr>
          <p:nvPr/>
        </p:nvSpPr>
        <p:spPr>
          <a:xfrm>
            <a:off x="547088" y="1677960"/>
            <a:ext cx="5766525" cy="4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195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GB" sz="1800" dirty="0">
                <a:solidFill>
                  <a:srgbClr val="EB5600"/>
                </a:solidFill>
                <a:latin typeface="Lato"/>
                <a:sym typeface="Lato"/>
              </a:rPr>
              <a:t>DIRECT</a:t>
            </a:r>
            <a:endParaRPr lang="en-US" sz="1800" b="0" dirty="0">
              <a:solidFill>
                <a:srgbClr val="EB5600"/>
              </a:solidFill>
              <a:latin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50696710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</TotalTime>
  <Words>309</Words>
  <Application>Microsoft Macintosh PowerPoint</Application>
  <PresentationFormat>Custom</PresentationFormat>
  <Paragraphs>70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Lato</vt:lpstr>
      <vt:lpstr>Wingdings</vt:lpstr>
      <vt:lpstr>Arial</vt:lpstr>
      <vt:lpstr>Raleway</vt:lpstr>
      <vt:lpstr>Streamline</vt:lpstr>
      <vt:lpstr>REPETITIVE STRAIN INJURIES</vt:lpstr>
      <vt:lpstr>PowerPoint Presentation</vt:lpstr>
      <vt:lpstr>PowerPoint Presentation</vt:lpstr>
      <vt:lpstr>PowerPoint Presentation</vt:lpstr>
      <vt:lpstr>PowerPoint Presentation</vt:lpstr>
      <vt:lpstr>REPETITIVE STRAIN INJURY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AFFORDABLE, SCALABLE</vt:lpstr>
      <vt:lpstr>PowerPoint Presentation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Consulting Proposal</dc:title>
  <cp:lastModifiedBy>Prabal Gupta</cp:lastModifiedBy>
  <cp:revision>52</cp:revision>
  <dcterms:modified xsi:type="dcterms:W3CDTF">2019-04-30T03:26:33Z</dcterms:modified>
</cp:coreProperties>
</file>